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5" r:id="rId2"/>
    <p:sldId id="256" r:id="rId3"/>
    <p:sldId id="257" r:id="rId4"/>
    <p:sldId id="266" r:id="rId5"/>
    <p:sldId id="267" r:id="rId6"/>
    <p:sldId id="268" r:id="rId7"/>
    <p:sldId id="272" r:id="rId8"/>
    <p:sldId id="273" r:id="rId9"/>
    <p:sldId id="276" r:id="rId10"/>
    <p:sldId id="277" r:id="rId11"/>
    <p:sldId id="278" r:id="rId12"/>
    <p:sldId id="274" r:id="rId13"/>
    <p:sldId id="270" r:id="rId14"/>
    <p:sldId id="271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발표 자료 작성 지침서" id="{87423CC9-9115-45F8-9A9D-CADDAC4298A6}">
          <p14:sldIdLst>
            <p14:sldId id="275"/>
          </p14:sldIdLst>
        </p14:section>
        <p14:section name="발표자료양식" id="{A80E89B1-0E4F-4D6E-8C8C-F2C071728DF1}">
          <p14:sldIdLst>
            <p14:sldId id="256"/>
            <p14:sldId id="257"/>
            <p14:sldId id="266"/>
            <p14:sldId id="267"/>
            <p14:sldId id="268"/>
            <p14:sldId id="272"/>
            <p14:sldId id="273"/>
            <p14:sldId id="276"/>
            <p14:sldId id="277"/>
            <p14:sldId id="278"/>
            <p14:sldId id="274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F23"/>
    <a:srgbClr val="254379"/>
    <a:srgbClr val="3A782C"/>
    <a:srgbClr val="205EE8"/>
    <a:srgbClr val="309C3A"/>
    <a:srgbClr val="00CC00"/>
    <a:srgbClr val="8CD957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0" autoAdjust="0"/>
    <p:restoredTop sz="94704"/>
  </p:normalViewPr>
  <p:slideViewPr>
    <p:cSldViewPr snapToGrid="0">
      <p:cViewPr varScale="1">
        <p:scale>
          <a:sx n="108" d="100"/>
          <a:sy n="108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B9BE9-488E-45CA-8AA0-7C7FAE73206B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87A17-2991-45AC-BBD4-0ECE3640FE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304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‘</a:t>
            </a:r>
            <a:r>
              <a:rPr lang="ko-KR" altLang="en-US" dirty="0"/>
              <a:t>팀 명</a:t>
            </a:r>
            <a:r>
              <a:rPr lang="en-US" altLang="ko-KR" dirty="0"/>
              <a:t>’</a:t>
            </a:r>
            <a:r>
              <a:rPr lang="ko-KR" altLang="en-US" dirty="0"/>
              <a:t>만 수정해주세요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87A17-2991-45AC-BBD4-0ECE3640FE10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4757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87A17-2991-45AC-BBD4-0ECE3640FE1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596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1883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096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890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082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0717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077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967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18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639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74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66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458A7-E27C-4C8A-85E5-72E2B6B68CD0}" type="datetimeFigureOut">
              <a:rPr lang="ko-KR" altLang="en-US" smtClean="0"/>
              <a:t>2024-10-29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C0788-DF6C-40A4-86B7-8BB36F1EC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13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1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359019" y="290146"/>
            <a:ext cx="11473962" cy="627770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05655" y="89975"/>
            <a:ext cx="3780691" cy="50372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발표 자료 작성 지침서 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706990" y="755538"/>
            <a:ext cx="34917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spc="-150" dirty="0">
                <a:ea typeface="맑은 고딕" panose="020B0503020000020004" pitchFamily="50" charset="-127"/>
              </a:rPr>
              <a:t>1. </a:t>
            </a:r>
            <a:r>
              <a:rPr lang="ko-KR" altLang="en-US" sz="2000" spc="-150" dirty="0"/>
              <a:t>발표 자료 규격 </a:t>
            </a:r>
            <a:endParaRPr lang="ko-KR" altLang="en-US" sz="2000" spc="-150" dirty="0">
              <a:ea typeface="맑은 고딕" panose="020B05030200000200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2307" y="1227994"/>
            <a:ext cx="110864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신청서 내 첨부 된 ‘키친인큐베이터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_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식품제조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푸드메이커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_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발표자료양식’ 에 맞춰 작성하도록 한다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endParaRPr lang="en-US" altLang="ko-KR" sz="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발표 자료는 대한민국 표준어로 작성하는 것을 원칙으로 하되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필요시 영문표기를 병행할 수 있다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b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다음 사항을 기준으로 작성하여야 한다</a:t>
            </a: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endParaRPr lang="ko-KR" altLang="en-US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902630"/>
              </p:ext>
            </p:extLst>
          </p:nvPr>
        </p:nvGraphicFramePr>
        <p:xfrm>
          <a:off x="932838" y="2328085"/>
          <a:ext cx="10326323" cy="920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494">
                  <a:extLst>
                    <a:ext uri="{9D8B030D-6E8A-4147-A177-3AD203B41FA5}">
                      <a16:colId xmlns:a16="http://schemas.microsoft.com/office/drawing/2014/main" val="624960151"/>
                    </a:ext>
                  </a:extLst>
                </a:gridCol>
                <a:gridCol w="1588494">
                  <a:extLst>
                    <a:ext uri="{9D8B030D-6E8A-4147-A177-3AD203B41FA5}">
                      <a16:colId xmlns:a16="http://schemas.microsoft.com/office/drawing/2014/main" val="3582942478"/>
                    </a:ext>
                  </a:extLst>
                </a:gridCol>
                <a:gridCol w="1588494">
                  <a:extLst>
                    <a:ext uri="{9D8B030D-6E8A-4147-A177-3AD203B41FA5}">
                      <a16:colId xmlns:a16="http://schemas.microsoft.com/office/drawing/2014/main" val="3672670148"/>
                    </a:ext>
                  </a:extLst>
                </a:gridCol>
                <a:gridCol w="1588494">
                  <a:extLst>
                    <a:ext uri="{9D8B030D-6E8A-4147-A177-3AD203B41FA5}">
                      <a16:colId xmlns:a16="http://schemas.microsoft.com/office/drawing/2014/main" val="3347635346"/>
                    </a:ext>
                  </a:extLst>
                </a:gridCol>
                <a:gridCol w="1588494">
                  <a:extLst>
                    <a:ext uri="{9D8B030D-6E8A-4147-A177-3AD203B41FA5}">
                      <a16:colId xmlns:a16="http://schemas.microsoft.com/office/drawing/2014/main" val="1344498516"/>
                    </a:ext>
                  </a:extLst>
                </a:gridCol>
                <a:gridCol w="2383853">
                  <a:extLst>
                    <a:ext uri="{9D8B030D-6E8A-4147-A177-3AD203B41FA5}">
                      <a16:colId xmlns:a16="http://schemas.microsoft.com/office/drawing/2014/main" val="3532834698"/>
                    </a:ext>
                  </a:extLst>
                </a:gridCol>
              </a:tblGrid>
              <a:tr h="3752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프로그램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규 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 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 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 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342354"/>
                  </a:ext>
                </a:extLst>
              </a:tr>
              <a:tr h="43181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발표자료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파워포인트</a:t>
                      </a:r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/>
                      </a:r>
                      <a:b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1100" kern="1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MS Office)</a:t>
                      </a:r>
                      <a:endParaRPr lang="ko-KR" altLang="en-US" sz="1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16:9</a:t>
                      </a:r>
                      <a:b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가로</a:t>
                      </a:r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15P</a:t>
                      </a:r>
                      <a:r>
                        <a:rPr lang="ko-KR" altLang="en-US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PDF</a:t>
                      </a:r>
                      <a:r>
                        <a:rPr lang="ko-KR" altLang="en-US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변환하여 시스템 등록</a:t>
                      </a:r>
                      <a: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/>
                      </a:r>
                      <a:br>
                        <a:rPr lang="en-US" altLang="ko-KR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90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*’</a:t>
                      </a:r>
                      <a:r>
                        <a:rPr lang="ko-KR" altLang="en-US" sz="90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발표</a:t>
                      </a:r>
                      <a:r>
                        <a:rPr lang="ko-KR" altLang="en-US" sz="90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자료 작성 지침서</a:t>
                      </a:r>
                      <a:r>
                        <a:rPr lang="en-US" altLang="ko-KR" sz="90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’</a:t>
                      </a:r>
                      <a:r>
                        <a:rPr lang="ko-KR" altLang="en-US" sz="90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제외</a:t>
                      </a:r>
                      <a:endParaRPr lang="ko-KR" altLang="en-US" sz="90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650652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706989" y="3427704"/>
            <a:ext cx="34917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spc="-150" dirty="0">
                <a:ea typeface="맑은 고딕" panose="020B0503020000020004" pitchFamily="50" charset="-127"/>
              </a:rPr>
              <a:t>2. </a:t>
            </a:r>
            <a:r>
              <a:rPr lang="ko-KR" altLang="en-US" sz="2000" spc="-150" dirty="0">
                <a:ea typeface="맑은 고딕" panose="020B0503020000020004" pitchFamily="50" charset="-127"/>
              </a:rPr>
              <a:t>일반 사항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2307" y="3761592"/>
            <a:ext cx="11013347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600" dirty="0">
                <a:latin typeface="맑은 고딕" panose="020B0503020000020004" pitchFamily="50" charset="-127"/>
              </a:rPr>
              <a:t>발표 자료는 서울창업허브 키친인큐베이터 플랫폼 내 신청서 작성 시 첨부 후 제출하여야 하며</a:t>
            </a:r>
            <a:r>
              <a:rPr lang="en-US" altLang="ko-KR" sz="1600" dirty="0">
                <a:latin typeface="맑은 고딕" panose="020B0503020000020004" pitchFamily="50" charset="-127"/>
              </a:rPr>
              <a:t>, </a:t>
            </a:r>
            <a:br>
              <a:rPr lang="en-US" altLang="ko-KR" sz="1600" dirty="0">
                <a:latin typeface="맑은 고딕" panose="020B0503020000020004" pitchFamily="50" charset="-127"/>
              </a:rPr>
            </a:br>
            <a:r>
              <a:rPr lang="en-US" altLang="ko-KR" sz="1600" dirty="0">
                <a:latin typeface="맑은 고딕" panose="020B0503020000020004" pitchFamily="50" charset="-127"/>
              </a:rPr>
              <a:t>    </a:t>
            </a:r>
            <a:r>
              <a:rPr lang="ko-KR" altLang="en-US" sz="1600" dirty="0">
                <a:latin typeface="맑은 고딕" panose="020B0503020000020004" pitchFamily="50" charset="-127"/>
              </a:rPr>
              <a:t>그 외 방법으로 제출 된 발표 자료는 인정되지 않는다</a:t>
            </a:r>
            <a:endParaRPr lang="en-US" altLang="ko-KR" sz="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600" dirty="0">
                <a:latin typeface="맑은 고딕" panose="020B0503020000020004" pitchFamily="50" charset="-127"/>
              </a:rPr>
              <a:t>발표 자료가 신청서 내 첨부되지 아니한 경우에는 당초 제출 된 신청서 내용만으로 평가한다</a:t>
            </a:r>
            <a:r>
              <a:rPr lang="en-US" altLang="ko-KR" sz="1600" dirty="0">
                <a:latin typeface="맑은 고딕" panose="020B0503020000020004" pitchFamily="50" charset="-12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ko-KR" sz="1600" dirty="0">
                <a:latin typeface="맑은 고딕" panose="020B0503020000020004" pitchFamily="50" charset="-127"/>
              </a:rPr>
              <a:t>○ </a:t>
            </a:r>
            <a:r>
              <a:rPr lang="ko-KR" altLang="en-US" sz="1600" dirty="0">
                <a:latin typeface="맑은 고딕" panose="020B0503020000020004" pitchFamily="50" charset="-127"/>
              </a:rPr>
              <a:t>제출된 신청서 및 발표 자료의 내용은 서울창업허브 키친인큐베이터가 요청하지 않는 한 변경 할 수 없다</a:t>
            </a:r>
            <a:r>
              <a:rPr lang="en-US" altLang="ko-KR" sz="1600" dirty="0">
                <a:latin typeface="맑은 고딕" panose="020B0503020000020004" pitchFamily="50" charset="-12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ko-KR" sz="1600" dirty="0">
                <a:latin typeface="맑은 고딕" panose="020B0503020000020004" pitchFamily="50" charset="-127"/>
              </a:rPr>
              <a:t>○ </a:t>
            </a:r>
            <a:r>
              <a:rPr lang="ko-KR" altLang="en-US" sz="1600" dirty="0">
                <a:latin typeface="맑은 고딕" panose="020B0503020000020004" pitchFamily="50" charset="-127"/>
              </a:rPr>
              <a:t>첨부파일의 용량이 </a:t>
            </a:r>
            <a:r>
              <a:rPr lang="en-US" altLang="ko-KR" sz="1600" dirty="0">
                <a:latin typeface="맑은 고딕" panose="020B0503020000020004" pitchFamily="50" charset="-127"/>
              </a:rPr>
              <a:t>10MB</a:t>
            </a:r>
            <a:r>
              <a:rPr lang="ko-KR" altLang="en-US" sz="1600" dirty="0">
                <a:latin typeface="맑은 고딕" panose="020B0503020000020004" pitchFamily="50" charset="-127"/>
              </a:rPr>
              <a:t>를 초과할 경우</a:t>
            </a:r>
            <a:r>
              <a:rPr lang="en-US" altLang="ko-KR" sz="1600" dirty="0">
                <a:latin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</a:rPr>
              <a:t>접수 오류가 발생할 수 있으므로 정상적인 접수를 위해</a:t>
            </a:r>
            <a:r>
              <a:rPr lang="en-US" altLang="ko-KR" sz="1600" dirty="0">
                <a:latin typeface="맑은 고딕" panose="020B0503020000020004" pitchFamily="50" charset="-127"/>
              </a:rPr>
              <a:t>, </a:t>
            </a:r>
            <a:br>
              <a:rPr lang="en-US" altLang="ko-KR" sz="1600" dirty="0">
                <a:latin typeface="맑은 고딕" panose="020B0503020000020004" pitchFamily="50" charset="-127"/>
              </a:rPr>
            </a:br>
            <a:r>
              <a:rPr lang="en-US" altLang="ko-KR" sz="1600" dirty="0">
                <a:latin typeface="맑은 고딕" panose="020B0503020000020004" pitchFamily="50" charset="-127"/>
              </a:rPr>
              <a:t>    </a:t>
            </a:r>
            <a:r>
              <a:rPr lang="ko-KR" altLang="en-US" sz="1600" dirty="0">
                <a:latin typeface="맑은 고딕" panose="020B0503020000020004" pitchFamily="50" charset="-127"/>
              </a:rPr>
              <a:t>접수 전 첨부파일 조건 </a:t>
            </a:r>
            <a:r>
              <a:rPr lang="en-US" altLang="ko-KR" sz="16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[PDF 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형식</a:t>
            </a:r>
            <a:r>
              <a:rPr lang="en-US" altLang="ko-KR" sz="16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, 10MB 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이내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(20</a:t>
            </a:r>
            <a:r>
              <a:rPr lang="ko-KR" altLang="en-US" sz="1600" b="1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페이지 </a:t>
            </a:r>
            <a:r>
              <a:rPr lang="ko-KR" altLang="en-US" sz="16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이내</a:t>
            </a:r>
            <a:r>
              <a:rPr lang="en-US" altLang="ko-KR" sz="1600" b="1" dirty="0">
                <a:solidFill>
                  <a:srgbClr val="FF0000"/>
                </a:solidFill>
                <a:latin typeface="맑은 고딕" panose="020B0503020000020004" pitchFamily="50" charset="-127"/>
              </a:rPr>
              <a:t>)]</a:t>
            </a:r>
            <a:r>
              <a:rPr lang="en-US" altLang="ko-KR" sz="1600" dirty="0">
                <a:solidFill>
                  <a:srgbClr val="FF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600" dirty="0">
                <a:latin typeface="맑은 고딕" panose="020B0503020000020004" pitchFamily="50" charset="-127"/>
              </a:rPr>
              <a:t>을 확인하여야 하며 제출된 신청서 및 발표 </a:t>
            </a:r>
            <a:r>
              <a:rPr lang="en-US" altLang="ko-KR" sz="1600" dirty="0">
                <a:latin typeface="맑은 고딕" panose="020B0503020000020004" pitchFamily="50" charset="-127"/>
              </a:rPr>
              <a:t/>
            </a:r>
            <a:br>
              <a:rPr lang="en-US" altLang="ko-KR" sz="1600" dirty="0">
                <a:latin typeface="맑은 고딕" panose="020B0503020000020004" pitchFamily="50" charset="-127"/>
              </a:rPr>
            </a:br>
            <a:r>
              <a:rPr lang="en-US" altLang="ko-KR" sz="1600" dirty="0">
                <a:latin typeface="맑은 고딕" panose="020B0503020000020004" pitchFamily="50" charset="-127"/>
              </a:rPr>
              <a:t>    </a:t>
            </a:r>
            <a:r>
              <a:rPr lang="ko-KR" altLang="en-US" sz="1600" dirty="0">
                <a:latin typeface="맑은 고딕" panose="020B0503020000020004" pitchFamily="50" charset="-127"/>
              </a:rPr>
              <a:t>자료의 편집 오류</a:t>
            </a:r>
            <a:r>
              <a:rPr lang="en-US" altLang="ko-KR" sz="1600" dirty="0">
                <a:latin typeface="맑은 고딕" panose="020B0503020000020004" pitchFamily="50" charset="-127"/>
              </a:rPr>
              <a:t>, </a:t>
            </a:r>
            <a:r>
              <a:rPr lang="ko-KR" altLang="en-US" sz="1600" dirty="0">
                <a:latin typeface="맑은 고딕" panose="020B0503020000020004" pitchFamily="50" charset="-127"/>
              </a:rPr>
              <a:t>누락 등으로 인한 평가 불이익에 대한 책임은 지원자에게 있으니 주의하여 작성한다</a:t>
            </a:r>
            <a:r>
              <a:rPr lang="en-US" altLang="ko-KR" sz="1600" dirty="0">
                <a:latin typeface="맑은 고딕" panose="020B0503020000020004" pitchFamily="50" charset="-127"/>
              </a:rPr>
              <a:t>.</a:t>
            </a:r>
          </a:p>
          <a:p>
            <a:r>
              <a:rPr lang="en-US" altLang="ko-KR" sz="600" dirty="0">
                <a:latin typeface="맑은 고딕" panose="020B0503020000020004" pitchFamily="50" charset="-127"/>
              </a:rPr>
              <a:t/>
            </a:r>
            <a:br>
              <a:rPr lang="en-US" altLang="ko-KR" sz="600" dirty="0">
                <a:latin typeface="맑은 고딕" panose="020B0503020000020004" pitchFamily="50" charset="-127"/>
              </a:rPr>
            </a:br>
            <a:r>
              <a:rPr lang="en-US" altLang="ko-KR" sz="1600" dirty="0">
                <a:latin typeface="맑은 고딕" panose="020B0503020000020004" pitchFamily="50" charset="-127"/>
              </a:rPr>
              <a:t>○ </a:t>
            </a:r>
            <a:r>
              <a:rPr lang="ko-KR" altLang="en-US" sz="1600" dirty="0">
                <a:latin typeface="맑은 고딕" panose="020B0503020000020004" pitchFamily="50" charset="-127"/>
              </a:rPr>
              <a:t>제출된 신청서 및 발표 자료는 일체 반환하지 않는다</a:t>
            </a:r>
            <a:r>
              <a:rPr lang="en-US" altLang="ko-KR" sz="1600" dirty="0">
                <a:latin typeface="맑은 고딕" panose="020B0503020000020004" pitchFamily="50" charset="-127"/>
              </a:rPr>
              <a:t>.  </a:t>
            </a:r>
            <a:endParaRPr lang="en-US" altLang="ko-KR" sz="1600" dirty="0" smtClean="0">
              <a:latin typeface="맑은 고딕" panose="020B0503020000020004" pitchFamily="50" charset="-127"/>
            </a:endParaRPr>
          </a:p>
          <a:p>
            <a:r>
              <a:rPr lang="en-US" altLang="ko-KR" sz="1600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○ </a:t>
            </a:r>
            <a:r>
              <a:rPr lang="ko-KR" altLang="en-US" sz="1600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현재 보고 있는 페이지</a:t>
            </a:r>
            <a:r>
              <a:rPr lang="en-US" altLang="ko-KR" sz="1600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(1P, </a:t>
            </a:r>
            <a:r>
              <a:rPr lang="ko-KR" altLang="en-US" sz="1600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발표 자료 작성 지침서</a:t>
            </a:r>
            <a:r>
              <a:rPr lang="en-US" altLang="ko-KR" sz="1600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600" dirty="0" smtClean="0">
                <a:solidFill>
                  <a:srgbClr val="FF0000"/>
                </a:solidFill>
                <a:latin typeface="맑은 고딕" panose="020B0503020000020004" pitchFamily="50" charset="-127"/>
              </a:rPr>
              <a:t>는 반드시 삭제 후 제출 요망</a:t>
            </a:r>
            <a:endParaRPr lang="ko-KR" altLang="en-US" sz="16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5683" y="6460131"/>
            <a:ext cx="156063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서울창업허브 키친인큐베이터</a:t>
            </a:r>
          </a:p>
        </p:txBody>
      </p:sp>
    </p:spTree>
    <p:extLst>
      <p:ext uri="{BB962C8B-B14F-4D97-AF65-F5344CB8AC3E}">
        <p14:creationId xmlns:p14="http://schemas.microsoft.com/office/powerpoint/2010/main" val="3951244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메뉴 소개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72453" y="1004380"/>
            <a:ext cx="5683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4-5.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제품의 완성도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890657" y="1004380"/>
            <a:ext cx="4785729" cy="5617821"/>
          </a:xfrm>
          <a:prstGeom prst="rect">
            <a:avLst/>
          </a:prstGeom>
          <a:noFill/>
          <a:ln w="28575">
            <a:solidFill>
              <a:srgbClr val="2E5F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537660" y="3613235"/>
            <a:ext cx="34917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 </a:t>
            </a:r>
            <a:r>
              <a:rPr lang="ko-KR" altLang="en-US" sz="2000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사진</a:t>
            </a:r>
            <a:endParaRPr lang="en-US" altLang="ko-KR" sz="2000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2000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spc="-1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지원자가 직접 만든 </a:t>
            </a:r>
            <a:r>
              <a:rPr lang="ko-KR" altLang="en-US" sz="2000" spc="-15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음식</a:t>
            </a:r>
            <a:r>
              <a:rPr lang="en-US" altLang="ko-KR" sz="2000" spc="-15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2000" spc="-15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제품사진으로 </a:t>
            </a:r>
            <a:r>
              <a:rPr lang="ko-KR" altLang="en-US" sz="2000" spc="-15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첨부해주세요</a:t>
            </a:r>
            <a:r>
              <a:rPr lang="en-US" altLang="ko-KR" sz="2000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000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endParaRPr lang="ko-KR" altLang="en-US" sz="2000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252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생산 계획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2481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5999" y="170937"/>
            <a:ext cx="6554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판매 계획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4329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5999" y="170937"/>
            <a:ext cx="65414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 </a:t>
            </a:r>
            <a:r>
              <a:rPr lang="ko-KR" altLang="en-US" sz="2400" b="1" spc="-150" dirty="0" err="1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푸드메이커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활동을 통해 얻고자 하는 바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7701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5999" y="170937"/>
            <a:ext cx="65414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8. </a:t>
            </a:r>
            <a:r>
              <a:rPr lang="ko-KR" altLang="en-US" sz="2400" b="1" spc="-150" dirty="0" err="1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푸드메이커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수료 후 활동 계획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336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5F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37953" y="843686"/>
            <a:ext cx="108941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7200" b="1" spc="-150" dirty="0" err="1" smtClean="0">
                <a:solidFill>
                  <a:srgbClr val="EEEEE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식품제조푸드메이커</a:t>
            </a:r>
            <a:r>
              <a:rPr lang="ko-KR" altLang="en-US" sz="7200" b="1" spc="-150" dirty="0" smtClean="0">
                <a:solidFill>
                  <a:srgbClr val="EEEEE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7200" b="1" spc="-150" dirty="0" smtClean="0">
                <a:solidFill>
                  <a:srgbClr val="EEEEE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sz="7200" b="1" spc="-150" dirty="0" smtClean="0">
                <a:solidFill>
                  <a:srgbClr val="EEEEE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</a:t>
            </a:r>
            <a:endParaRPr lang="en-US" altLang="ko-KR" sz="7200" b="1" spc="-150" dirty="0">
              <a:solidFill>
                <a:srgbClr val="EEEEE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7200" b="1" spc="-150" dirty="0">
                <a:solidFill>
                  <a:srgbClr val="EEEEE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지원자 발표자료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37954" y="4033206"/>
            <a:ext cx="5092995" cy="637952"/>
          </a:xfrm>
          <a:prstGeom prst="roundRect">
            <a:avLst>
              <a:gd name="adj" fmla="val 4833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254379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349855" y="4089737"/>
            <a:ext cx="225169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2800" b="1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제조주방</a:t>
            </a:r>
            <a:endParaRPr lang="ko-KR" altLang="en-US" sz="28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232670" y="4089737"/>
            <a:ext cx="1710555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2800" b="1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팀명작성</a:t>
            </a:r>
            <a:endParaRPr lang="ko-KR" altLang="en-US" sz="28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 rot="5400000">
            <a:off x="2977451" y="4324347"/>
            <a:ext cx="432000" cy="54000"/>
          </a:xfrm>
          <a:prstGeom prst="roundRect">
            <a:avLst>
              <a:gd name="adj" fmla="val 50000"/>
            </a:avLst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582" y="6296703"/>
            <a:ext cx="3276028" cy="244620"/>
          </a:xfrm>
          <a:prstGeom prst="rect">
            <a:avLst/>
          </a:prstGeom>
        </p:spPr>
      </p:pic>
      <p:grpSp>
        <p:nvGrpSpPr>
          <p:cNvPr id="26" name="그룹 25"/>
          <p:cNvGrpSpPr/>
          <p:nvPr/>
        </p:nvGrpSpPr>
        <p:grpSpPr>
          <a:xfrm>
            <a:off x="354563" y="6132797"/>
            <a:ext cx="2725085" cy="398703"/>
            <a:chOff x="301400" y="6189041"/>
            <a:chExt cx="2725085" cy="398703"/>
          </a:xfrm>
        </p:grpSpPr>
        <p:grpSp>
          <p:nvGrpSpPr>
            <p:cNvPr id="24" name="그룹 23"/>
            <p:cNvGrpSpPr/>
            <p:nvPr/>
          </p:nvGrpSpPr>
          <p:grpSpPr>
            <a:xfrm>
              <a:off x="301400" y="6269388"/>
              <a:ext cx="2270335" cy="318356"/>
              <a:chOff x="0" y="6293810"/>
              <a:chExt cx="2270335" cy="318356"/>
            </a:xfrm>
          </p:grpSpPr>
          <p:pic>
            <p:nvPicPr>
              <p:cNvPr id="22" name="그림 2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536" r="47554" b="45698"/>
              <a:stretch/>
            </p:blipFill>
            <p:spPr>
              <a:xfrm>
                <a:off x="1139010" y="6293810"/>
                <a:ext cx="1131325" cy="318356"/>
              </a:xfrm>
              <a:prstGeom prst="rect">
                <a:avLst/>
              </a:prstGeom>
            </p:spPr>
          </p:pic>
          <p:pic>
            <p:nvPicPr>
              <p:cNvPr id="23" name="그림 2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7691" b="75282"/>
              <a:stretch/>
            </p:blipFill>
            <p:spPr>
              <a:xfrm>
                <a:off x="0" y="6306761"/>
                <a:ext cx="1128377" cy="305405"/>
              </a:xfrm>
              <a:prstGeom prst="rect">
                <a:avLst/>
              </a:prstGeom>
            </p:spPr>
          </p:pic>
        </p:grpSp>
        <p:pic>
          <p:nvPicPr>
            <p:cNvPr id="25" name="그림 2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95" b="40131"/>
            <a:stretch/>
          </p:blipFill>
          <p:spPr>
            <a:xfrm>
              <a:off x="2582368" y="6189041"/>
              <a:ext cx="444117" cy="286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4826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109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 및 </a:t>
            </a:r>
            <a:r>
              <a:rPr lang="ko-KR" altLang="en-US" sz="2400" b="1" spc="-150" dirty="0" err="1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창업동기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2841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및 대표자 소개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476D02-4AFA-7E4E-B1FE-8CC5B47B7429}"/>
              </a:ext>
            </a:extLst>
          </p:cNvPr>
          <p:cNvSpPr txBox="1"/>
          <p:nvPr/>
        </p:nvSpPr>
        <p:spPr>
          <a:xfrm>
            <a:off x="575352" y="1004380"/>
            <a:ext cx="10559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ore-KR" altLang="en-US" dirty="0">
                <a:solidFill>
                  <a:srgbClr val="FF0000"/>
                </a:solidFill>
              </a:rPr>
              <a:t>*</a:t>
            </a:r>
            <a:r>
              <a:rPr kumimoji="1" lang="ko-KR" altLang="en-US" dirty="0">
                <a:solidFill>
                  <a:srgbClr val="FF0000"/>
                </a:solidFill>
              </a:rPr>
              <a:t> 필수 기재사항 </a:t>
            </a:r>
            <a:r>
              <a:rPr kumimoji="1" lang="en-US" altLang="ko-KR" dirty="0">
                <a:solidFill>
                  <a:srgbClr val="FF0000"/>
                </a:solidFill>
              </a:rPr>
              <a:t>:</a:t>
            </a:r>
            <a:r>
              <a:rPr kumimoji="1" lang="ko-KR" altLang="en-US" dirty="0">
                <a:solidFill>
                  <a:srgbClr val="FF0000"/>
                </a:solidFill>
              </a:rPr>
              <a:t> 대표자 이름</a:t>
            </a:r>
            <a:r>
              <a:rPr kumimoji="1" lang="en-US" altLang="ko-KR" dirty="0">
                <a:solidFill>
                  <a:srgbClr val="FF0000"/>
                </a:solidFill>
              </a:rPr>
              <a:t>,</a:t>
            </a:r>
            <a:r>
              <a:rPr kumimoji="1" lang="ko-KR" altLang="en-US" dirty="0">
                <a:solidFill>
                  <a:srgbClr val="FF0000"/>
                </a:solidFill>
              </a:rPr>
              <a:t> 경력</a:t>
            </a:r>
            <a:r>
              <a:rPr kumimoji="1" lang="en-US" altLang="ko-KR" dirty="0">
                <a:solidFill>
                  <a:srgbClr val="FF0000"/>
                </a:solidFill>
              </a:rPr>
              <a:t>(</a:t>
            </a:r>
            <a:r>
              <a:rPr kumimoji="1" lang="ko-KR" altLang="en-US" dirty="0" smtClean="0">
                <a:solidFill>
                  <a:srgbClr val="FF0000"/>
                </a:solidFill>
              </a:rPr>
              <a:t>외식업</a:t>
            </a:r>
            <a:r>
              <a:rPr kumimoji="1" lang="en-US" altLang="ko-KR" dirty="0" smtClean="0">
                <a:solidFill>
                  <a:srgbClr val="FF0000"/>
                </a:solidFill>
              </a:rPr>
              <a:t>, </a:t>
            </a:r>
            <a:r>
              <a:rPr kumimoji="1" lang="ko-KR" altLang="en-US" dirty="0" smtClean="0">
                <a:solidFill>
                  <a:srgbClr val="FF0000"/>
                </a:solidFill>
              </a:rPr>
              <a:t>식품제조 </a:t>
            </a:r>
            <a:r>
              <a:rPr kumimoji="1" lang="ko-KR" altLang="en-US" dirty="0">
                <a:solidFill>
                  <a:srgbClr val="FF0000"/>
                </a:solidFill>
              </a:rPr>
              <a:t>관련 및 그 외 경력</a:t>
            </a:r>
            <a:r>
              <a:rPr kumimoji="1" lang="en-US" altLang="ko-KR" dirty="0">
                <a:solidFill>
                  <a:srgbClr val="FF0000"/>
                </a:solidFill>
              </a:rPr>
              <a:t>),</a:t>
            </a:r>
            <a:r>
              <a:rPr kumimoji="1" lang="ko-KR" altLang="en-US" dirty="0">
                <a:solidFill>
                  <a:srgbClr val="FF0000"/>
                </a:solidFill>
              </a:rPr>
              <a:t> 현재 소속 및 하고있는 일</a:t>
            </a:r>
            <a:endParaRPr kumimoji="1" lang="ko-Kore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47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팀원 소개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C4F7F3-653E-B241-BCEC-01C016854B67}"/>
              </a:ext>
            </a:extLst>
          </p:cNvPr>
          <p:cNvSpPr txBox="1"/>
          <p:nvPr/>
        </p:nvSpPr>
        <p:spPr>
          <a:xfrm>
            <a:off x="575352" y="1004380"/>
            <a:ext cx="10328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ore-KR" altLang="en-US" dirty="0">
                <a:solidFill>
                  <a:srgbClr val="FF0000"/>
                </a:solidFill>
              </a:rPr>
              <a:t>*</a:t>
            </a:r>
            <a:r>
              <a:rPr kumimoji="1" lang="ko-KR" altLang="en-US" dirty="0">
                <a:solidFill>
                  <a:srgbClr val="FF0000"/>
                </a:solidFill>
              </a:rPr>
              <a:t> 필수 기재사항 </a:t>
            </a:r>
            <a:r>
              <a:rPr kumimoji="1" lang="en-US" altLang="ko-KR" dirty="0">
                <a:solidFill>
                  <a:srgbClr val="FF0000"/>
                </a:solidFill>
              </a:rPr>
              <a:t>:</a:t>
            </a:r>
            <a:r>
              <a:rPr kumimoji="1" lang="ko-KR" altLang="en-US" dirty="0">
                <a:solidFill>
                  <a:srgbClr val="FF0000"/>
                </a:solidFill>
              </a:rPr>
              <a:t> 팀원 이름</a:t>
            </a:r>
            <a:r>
              <a:rPr kumimoji="1" lang="en-US" altLang="ko-KR" dirty="0">
                <a:solidFill>
                  <a:srgbClr val="FF0000"/>
                </a:solidFill>
              </a:rPr>
              <a:t>,</a:t>
            </a:r>
            <a:r>
              <a:rPr kumimoji="1" lang="ko-KR" altLang="en-US" dirty="0">
                <a:solidFill>
                  <a:srgbClr val="FF0000"/>
                </a:solidFill>
              </a:rPr>
              <a:t> 경력</a:t>
            </a:r>
            <a:r>
              <a:rPr kumimoji="1" lang="en-US" altLang="ko-KR" dirty="0">
                <a:solidFill>
                  <a:srgbClr val="FF0000"/>
                </a:solidFill>
              </a:rPr>
              <a:t>(</a:t>
            </a:r>
            <a:r>
              <a:rPr kumimoji="1" lang="ko-KR" altLang="en-US" dirty="0" smtClean="0">
                <a:solidFill>
                  <a:srgbClr val="FF0000"/>
                </a:solidFill>
              </a:rPr>
              <a:t>외식업</a:t>
            </a:r>
            <a:r>
              <a:rPr kumimoji="1" lang="en-US" altLang="ko-KR" dirty="0" smtClean="0">
                <a:solidFill>
                  <a:srgbClr val="FF0000"/>
                </a:solidFill>
              </a:rPr>
              <a:t>, </a:t>
            </a:r>
            <a:r>
              <a:rPr kumimoji="1" lang="ko-KR" altLang="en-US" dirty="0" smtClean="0">
                <a:solidFill>
                  <a:srgbClr val="FF0000"/>
                </a:solidFill>
              </a:rPr>
              <a:t>식품제조 </a:t>
            </a:r>
            <a:r>
              <a:rPr kumimoji="1" lang="ko-KR" altLang="en-US" dirty="0">
                <a:solidFill>
                  <a:srgbClr val="FF0000"/>
                </a:solidFill>
              </a:rPr>
              <a:t>관련 및 그 외 경력</a:t>
            </a:r>
            <a:r>
              <a:rPr kumimoji="1" lang="en-US" altLang="ko-KR" dirty="0">
                <a:solidFill>
                  <a:srgbClr val="FF0000"/>
                </a:solidFill>
              </a:rPr>
              <a:t>),</a:t>
            </a:r>
            <a:r>
              <a:rPr kumimoji="1" lang="ko-KR" altLang="en-US" dirty="0">
                <a:solidFill>
                  <a:srgbClr val="FF0000"/>
                </a:solidFill>
              </a:rPr>
              <a:t> 현재 소속 및 하고있는 일</a:t>
            </a:r>
            <a:endParaRPr kumimoji="1" lang="ko-Kore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17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72453" y="1004380"/>
            <a:ext cx="6173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4-1.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 컨셉</a:t>
            </a:r>
            <a:endParaRPr lang="ko-KR" altLang="en-US" sz="2000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679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72453" y="1004380"/>
            <a:ext cx="5879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4-2.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 상세 정보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028103"/>
              </p:ext>
            </p:extLst>
          </p:nvPr>
        </p:nvGraphicFramePr>
        <p:xfrm>
          <a:off x="1588117" y="1959090"/>
          <a:ext cx="8128000" cy="43437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238">
                  <a:extLst>
                    <a:ext uri="{9D8B030D-6E8A-4147-A177-3AD203B41FA5}">
                      <a16:colId xmlns:a16="http://schemas.microsoft.com/office/drawing/2014/main" val="4053726475"/>
                    </a:ext>
                  </a:extLst>
                </a:gridCol>
                <a:gridCol w="6040762">
                  <a:extLst>
                    <a:ext uri="{9D8B030D-6E8A-4147-A177-3AD203B41FA5}">
                      <a16:colId xmlns:a16="http://schemas.microsoft.com/office/drawing/2014/main" val="3344258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제품명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36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용량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454053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식품의 유형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예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) </a:t>
                      </a:r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소스류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기타수산물가공품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즉석조리식품 등</a:t>
                      </a:r>
                      <a:endParaRPr lang="ko-KR" altLang="en-US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22063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j-lt"/>
                        </a:rPr>
                        <a:t>HACCP</a:t>
                      </a:r>
                      <a:r>
                        <a:rPr lang="en-US" altLang="ko-KR" baseline="0" dirty="0" smtClean="0">
                          <a:latin typeface="+mj-lt"/>
                        </a:rPr>
                        <a:t> </a:t>
                      </a:r>
                    </a:p>
                    <a:p>
                      <a:pPr algn="ctr" latinLnBrk="1"/>
                      <a:r>
                        <a:rPr lang="ko-KR" altLang="en-US" baseline="0" dirty="0" err="1" smtClean="0">
                          <a:latin typeface="+mj-lt"/>
                        </a:rPr>
                        <a:t>의무적용</a:t>
                      </a:r>
                      <a:r>
                        <a:rPr lang="ko-KR" altLang="en-US" baseline="0" dirty="0" smtClean="0">
                          <a:latin typeface="+mj-lt"/>
                        </a:rPr>
                        <a:t> 여부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HACCP </a:t>
                      </a:r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의무적용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 여부 기입</a:t>
                      </a:r>
                      <a:endParaRPr lang="ko-KR" altLang="en-US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746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유통기한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6907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보관</a:t>
                      </a:r>
                      <a:r>
                        <a:rPr lang="en-US" altLang="ko-KR" sz="1801" kern="1200" dirty="0" smtClean="0">
                          <a:effectLst/>
                        </a:rPr>
                        <a:t>·</a:t>
                      </a:r>
                      <a:r>
                        <a:rPr lang="ko-KR" altLang="en-US" sz="1801" kern="1200" dirty="0" err="1" smtClean="0">
                          <a:effectLst/>
                        </a:rPr>
                        <a:t>유통방법</a:t>
                      </a:r>
                      <a:endParaRPr lang="en-US" altLang="ko-KR" sz="1801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예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)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냉장 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/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냉동 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/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실온 등</a:t>
                      </a:r>
                      <a:endParaRPr lang="ko-KR" altLang="en-US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256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포장 재질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예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)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용기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-PET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/ </a:t>
                      </a:r>
                      <a:r>
                        <a:rPr lang="ko-KR" altLang="en-US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뚜껑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-</a:t>
                      </a:r>
                      <a:r>
                        <a:rPr lang="ko-KR" altLang="en-US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철</a:t>
                      </a:r>
                      <a:endParaRPr lang="ko-KR" altLang="en-US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029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포장 방법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예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)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밀봉 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  <a:latin typeface="+mj-lt"/>
                        </a:rPr>
                        <a:t>/ </a:t>
                      </a:r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병입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  <a:latin typeface="+mj-lt"/>
                        </a:rPr>
                        <a:t> 등</a:t>
                      </a:r>
                      <a:endParaRPr lang="ko-KR" altLang="en-US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84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용도 용법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345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성상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947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가격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209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63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메뉴 소개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72453" y="1004380"/>
            <a:ext cx="56834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4-3.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제품의 </a:t>
            </a:r>
            <a:r>
              <a:rPr lang="ko-KR" altLang="en-US" sz="2400" b="1" spc="-150" dirty="0" err="1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차별점</a:t>
            </a:r>
            <a:endParaRPr lang="ko-KR" altLang="en-US" sz="2000" spc="-150" dirty="0">
              <a:solidFill>
                <a:srgbClr val="2E5F23"/>
              </a:solidFill>
              <a:latin typeface="맑은 고딕" panose="020B0503020000020004" pitchFamily="50" charset="-127"/>
            </a:endParaRPr>
          </a:p>
          <a:p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903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/>
        </p:nvCxnSpPr>
        <p:spPr>
          <a:xfrm rot="5400000">
            <a:off x="6096000" y="-5003473"/>
            <a:ext cx="0" cy="11520000"/>
          </a:xfrm>
          <a:prstGeom prst="line">
            <a:avLst/>
          </a:prstGeom>
          <a:ln w="28575">
            <a:solidFill>
              <a:srgbClr val="2E5F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36" y="301663"/>
            <a:ext cx="2772366" cy="20701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336000" y="170937"/>
            <a:ext cx="3379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4.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메뉴 소개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72453" y="1004380"/>
            <a:ext cx="5683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4-4. </a:t>
            </a:r>
            <a:r>
              <a:rPr lang="ko-KR" altLang="en-US" sz="2400" b="1" spc="-150" dirty="0" smtClean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제품의 시장성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662255" y="3421009"/>
            <a:ext cx="8867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페이지 내 사진 첨부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텍스트 등 자유롭게 작성해주세요</a:t>
            </a:r>
            <a:r>
              <a:rPr lang="en-US" altLang="ko-KR" sz="2400" b="1" spc="-150" dirty="0">
                <a:solidFill>
                  <a:srgbClr val="2E5F2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400" b="1" spc="-150" dirty="0">
              <a:solidFill>
                <a:srgbClr val="2E5F2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2855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TM03457444[[fn=기본]]</Template>
  <TotalTime>487</TotalTime>
  <Words>540</Words>
  <Application>Microsoft Office PowerPoint</Application>
  <PresentationFormat>와이드스크린</PresentationFormat>
  <Paragraphs>78</Paragraphs>
  <Slides>14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7" baseType="lpstr">
      <vt:lpstr>맑은 고딕</vt:lpstr>
      <vt:lpstr>Arial</vt:lpstr>
      <vt:lpstr>Office 테마</vt:lpstr>
      <vt:lpstr>발표 자료 작성 지침서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CNTT</dc:creator>
  <cp:lastModifiedBy>SBA</cp:lastModifiedBy>
  <cp:revision>32</cp:revision>
  <dcterms:created xsi:type="dcterms:W3CDTF">2022-04-01T08:47:59Z</dcterms:created>
  <dcterms:modified xsi:type="dcterms:W3CDTF">2024-10-29T05:59:33Z</dcterms:modified>
</cp:coreProperties>
</file>