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66" r:id="rId3"/>
    <p:sldId id="307" r:id="rId4"/>
    <p:sldId id="337" r:id="rId5"/>
    <p:sldId id="336" r:id="rId6"/>
    <p:sldId id="380" r:id="rId7"/>
    <p:sldId id="340" r:id="rId8"/>
    <p:sldId id="374" r:id="rId9"/>
    <p:sldId id="381" r:id="rId10"/>
    <p:sldId id="268" r:id="rId11"/>
    <p:sldId id="382" r:id="rId12"/>
    <p:sldId id="369" r:id="rId13"/>
  </p:sldIdLst>
  <p:sldSz cx="9144000" cy="6858000" type="screen4x3"/>
  <p:notesSz cx="9926638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58" userDrawn="1">
          <p15:clr>
            <a:srgbClr val="A4A3A4"/>
          </p15:clr>
        </p15:guide>
        <p15:guide id="2" orient="horz" pos="799" userDrawn="1">
          <p15:clr>
            <a:srgbClr val="A4A3A4"/>
          </p15:clr>
        </p15:guide>
        <p15:guide id="3" pos="56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0C0"/>
    <a:srgbClr val="464646"/>
    <a:srgbClr val="D20054"/>
    <a:srgbClr val="72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보통 스타일 4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3818" autoAdjust="0"/>
  </p:normalViewPr>
  <p:slideViewPr>
    <p:cSldViewPr snapToGrid="0">
      <p:cViewPr varScale="1">
        <p:scale>
          <a:sx n="108" d="100"/>
          <a:sy n="108" d="100"/>
        </p:scale>
        <p:origin x="2064" y="84"/>
      </p:cViewPr>
      <p:guideLst>
        <p:guide pos="158"/>
        <p:guide orient="horz" pos="799"/>
        <p:guide pos="56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136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2EDD9-8487-475C-85A5-EB4FCB029D76}" type="datetimeFigureOut">
              <a:rPr lang="ko-KR" altLang="en-US" smtClean="0"/>
              <a:pPr/>
              <a:t>2025-03-06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C7427-C442-43A6-A48F-45F0693D247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587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D4F9C-4B34-4890-8104-AB4B0A55BE56}" type="datetimeFigureOut">
              <a:rPr lang="ko-KR" altLang="en-US" smtClean="0"/>
              <a:pPr/>
              <a:t>2025-03-06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537C-0A29-4F56-8BC3-47B36DFEA5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274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F537C-0A29-4F56-8BC3-47B36DFEA55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965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19295C2-EAB1-7243-3AF2-7A7458506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F3A-2BD9-4AF3-B3FA-30B8FD304BF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4653FD98-4297-EB40-0FF6-3D9CBC9CE70F}"/>
              </a:ext>
            </a:extLst>
          </p:cNvPr>
          <p:cNvSpPr/>
          <p:nvPr userDrawn="1"/>
        </p:nvSpPr>
        <p:spPr>
          <a:xfrm>
            <a:off x="94891" y="6245525"/>
            <a:ext cx="2070339" cy="448557"/>
          </a:xfrm>
          <a:prstGeom prst="rect">
            <a:avLst/>
          </a:prstGeom>
          <a:blipFill>
            <a:blip r:embed="rId2">
              <a:alphaModFix amt="79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xmlns="" id="{72E9001F-B818-5E52-B99E-0A398A847380}"/>
              </a:ext>
            </a:extLst>
          </p:cNvPr>
          <p:cNvCxnSpPr>
            <a:cxnSpLocks/>
          </p:cNvCxnSpPr>
          <p:nvPr userDrawn="1"/>
        </p:nvCxnSpPr>
        <p:spPr>
          <a:xfrm>
            <a:off x="329381" y="912354"/>
            <a:ext cx="8561122" cy="0"/>
          </a:xfrm>
          <a:prstGeom prst="line">
            <a:avLst/>
          </a:prstGeom>
          <a:ln w="317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551480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xmlns="" id="{68E882CF-9231-6E03-EBEC-0BA5C9A40316}"/>
              </a:ext>
            </a:extLst>
          </p:cNvPr>
          <p:cNvCxnSpPr>
            <a:cxnSpLocks/>
          </p:cNvCxnSpPr>
          <p:nvPr userDrawn="1"/>
        </p:nvCxnSpPr>
        <p:spPr>
          <a:xfrm>
            <a:off x="329381" y="912354"/>
            <a:ext cx="8561122" cy="0"/>
          </a:xfrm>
          <a:prstGeom prst="line">
            <a:avLst/>
          </a:prstGeom>
          <a:ln w="3175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6E00C2AC-117E-1A84-D57E-CC1D2FF0E08B}"/>
              </a:ext>
            </a:extLst>
          </p:cNvPr>
          <p:cNvSpPr/>
          <p:nvPr userDrawn="1"/>
        </p:nvSpPr>
        <p:spPr>
          <a:xfrm>
            <a:off x="94891" y="6245525"/>
            <a:ext cx="2070339" cy="448557"/>
          </a:xfrm>
          <a:prstGeom prst="rect">
            <a:avLst/>
          </a:prstGeom>
          <a:blipFill>
            <a:blip r:embed="rId2">
              <a:alphaModFix amt="79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슬라이드 번호 개체 틀 5">
            <a:extLst>
              <a:ext uri="{FF2B5EF4-FFF2-40B4-BE49-F238E27FC236}">
                <a16:creationId xmlns:a16="http://schemas.microsoft.com/office/drawing/2014/main" xmlns="" id="{77776ADA-8B90-0317-312C-6823503D3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DF3A-2BD9-4AF3-B3FA-30B8FD304BF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169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14BFE-807B-4502-AE72-9759AB389969}" type="datetime1">
              <a:rPr lang="ko-KR" altLang="en-US" smtClean="0"/>
              <a:pPr/>
              <a:t>2025-03-06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5DBF6-2A23-40A8-A352-8AAB4DFC94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24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5">
            <a:extLst>
              <a:ext uri="{FF2B5EF4-FFF2-40B4-BE49-F238E27FC236}">
                <a16:creationId xmlns:a16="http://schemas.microsoft.com/office/drawing/2014/main" xmlns="" id="{B7BF0110-D0FD-16C3-43F0-61D2C08C8D70}"/>
              </a:ext>
            </a:extLst>
          </p:cNvPr>
          <p:cNvSpPr txBox="1">
            <a:spLocks/>
          </p:cNvSpPr>
          <p:nvPr/>
        </p:nvSpPr>
        <p:spPr>
          <a:xfrm>
            <a:off x="2646628" y="4602891"/>
            <a:ext cx="3325794" cy="537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1800" i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창업기업명</a:t>
            </a:r>
          </a:p>
        </p:txBody>
      </p:sp>
      <p:sp>
        <p:nvSpPr>
          <p:cNvPr id="2" name="텍스트 개체 틀 5">
            <a:extLst>
              <a:ext uri="{FF2B5EF4-FFF2-40B4-BE49-F238E27FC236}">
                <a16:creationId xmlns:a16="http://schemas.microsoft.com/office/drawing/2014/main" xmlns="" id="{E7593C88-CF1A-5538-51ED-3BF327263A13}"/>
              </a:ext>
            </a:extLst>
          </p:cNvPr>
          <p:cNvSpPr txBox="1">
            <a:spLocks/>
          </p:cNvSpPr>
          <p:nvPr/>
        </p:nvSpPr>
        <p:spPr>
          <a:xfrm>
            <a:off x="2646628" y="2191898"/>
            <a:ext cx="3325794" cy="537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300" i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사업아이템 </a:t>
            </a:r>
            <a:r>
              <a:rPr lang="ko-KR" altLang="en-US" sz="2300" i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한줄</a:t>
            </a:r>
            <a:r>
              <a:rPr lang="ko-KR" altLang="en-US" sz="2300" i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소개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xmlns="" id="{2FE8393A-873C-828F-78BA-CE8D62B2A6D2}"/>
              </a:ext>
            </a:extLst>
          </p:cNvPr>
          <p:cNvSpPr/>
          <p:nvPr/>
        </p:nvSpPr>
        <p:spPr>
          <a:xfrm>
            <a:off x="231592" y="455556"/>
            <a:ext cx="815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2000" b="1" kern="0" spc="-6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U-STAR 8</a:t>
            </a:r>
            <a:r>
              <a:rPr lang="ko-KR" altLang="en-US" sz="2000" b="1" kern="0" spc="-6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기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기업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IR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자료 가이드</a:t>
            </a:r>
            <a:endParaRPr lang="ko-KR" altLang="en-US" sz="2000" b="1" kern="0" spc="0" dirty="0">
              <a:solidFill>
                <a:srgbClr val="000000"/>
              </a:solidFill>
              <a:effectLst/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312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4">
            <a:extLst>
              <a:ext uri="{FF2B5EF4-FFF2-40B4-BE49-F238E27FC236}">
                <a16:creationId xmlns:a16="http://schemas.microsoft.com/office/drawing/2014/main" xmlns="" id="{7F6A86B4-0C58-4DC8-8B12-7A718259F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10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89610651-CD09-B004-26B0-90ED994084CD}"/>
                  </a:ext>
                </a:extLst>
              </p:cNvPr>
              <p:cNvSpPr txBox="1"/>
              <p:nvPr/>
            </p:nvSpPr>
            <p:spPr>
              <a:xfrm>
                <a:off x="338513" y="4985977"/>
                <a:ext cx="8542935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앞서 제시한 정성적인 사업계획이 실제로 정량적으로 산정할 때 향후 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5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개년 매출계획이 어떻게 되는지 제시 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(24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년 포함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 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1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건당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제품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or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서비스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제조원가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인건비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판관비 등을 제외한 영업이익 산정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비용구조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), 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 이를 기반으로 연도별 추정 손익계산서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9610651-CD09-B004-26B0-90ED994084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3" y="4985977"/>
                <a:ext cx="8542935" cy="1123064"/>
              </a:xfrm>
              <a:prstGeom prst="rect">
                <a:avLst/>
              </a:prstGeom>
              <a:blipFill>
                <a:blip r:embed="rId2"/>
                <a:stretch>
                  <a:fillRect t="-538" b="-2688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1">
            <a:extLst>
              <a:ext uri="{FF2B5EF4-FFF2-40B4-BE49-F238E27FC236}">
                <a16:creationId xmlns:a16="http://schemas.microsoft.com/office/drawing/2014/main" xmlns="" id="{F784C27E-D052-14C9-575E-F7E1517F5DC9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8.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매출계획 및 수익성 분석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908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xmlns="" id="{4324F968-C0D5-32D2-ED19-AAE19BD975F9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9. </a:t>
            </a:r>
            <a:r>
              <a:rPr lang="ko-KR" altLang="en-US" sz="20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창업팀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소개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D135510-F958-7D19-FF8F-86A7802DFB79}"/>
                  </a:ext>
                </a:extLst>
              </p:cNvPr>
              <p:cNvSpPr txBox="1"/>
              <p:nvPr/>
            </p:nvSpPr>
            <p:spPr>
              <a:xfrm>
                <a:off x="338514" y="4985980"/>
                <a:ext cx="8542935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대표자 이력에 대해 상세히 제시하여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본 솔루션과 직접적인 연관이 있는 핵심 인력임을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5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5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대표자 이외 핵심인력에 대해 소개</a:t>
                </a:r>
                <a:r>
                  <a:rPr lang="en-US" altLang="ko-KR" sz="1200" kern="0" spc="-5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. </a:t>
                </a:r>
                <a:r>
                  <a:rPr lang="ko-KR" altLang="en-US" sz="1200" kern="0" spc="-5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특히 각자 분담하고 있는 역할과 지난 경력과의 연관관계가 보일 수 있게 설명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기타 회사가 보유한 파트너쉽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네트워크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자문단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등도 함께 기술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135510-F958-7D19-FF8F-86A7802DFB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4985980"/>
                <a:ext cx="8542935" cy="1123064"/>
              </a:xfrm>
              <a:prstGeom prst="rect">
                <a:avLst/>
              </a:prstGeom>
              <a:blipFill>
                <a:blip r:embed="rId2"/>
                <a:stretch>
                  <a:fillRect t="-538" b="-2688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54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C8EFA2E-026E-D5FB-0B50-C935503514C8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10.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회사 비전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1156726E-8E98-684B-2DD0-FC23629C1136}"/>
                  </a:ext>
                </a:extLst>
              </p:cNvPr>
              <p:cNvSpPr txBox="1"/>
              <p:nvPr/>
            </p:nvSpPr>
            <p:spPr>
              <a:xfrm>
                <a:off x="338514" y="5589322"/>
                <a:ext cx="8542934" cy="53200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자사 솔루션을 기반으로 시장점유 시 </a:t>
                </a: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5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년내 기대할 수 있는 사회적</a:t>
                </a: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경제적</a:t>
                </a: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산업적인 효과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  <a:latin typeface="함초롬바탕" panose="02030604000101010101" pitchFamily="18" charset="-127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56726E-8E98-684B-2DD0-FC23629C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5589322"/>
                <a:ext cx="8542934" cy="532005"/>
              </a:xfrm>
              <a:prstGeom prst="rect">
                <a:avLst/>
              </a:prstGeom>
              <a:blipFill>
                <a:blip r:embed="rId2"/>
                <a:stretch>
                  <a:fillRect t="-1124" b="-6742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346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73742" y="6302030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xmlns="" id="{A73F0C7B-93A4-2B46-BD1B-7204AC975BF1}"/>
              </a:ext>
            </a:extLst>
          </p:cNvPr>
          <p:cNvSpPr/>
          <p:nvPr/>
        </p:nvSpPr>
        <p:spPr>
          <a:xfrm>
            <a:off x="488903" y="2231245"/>
            <a:ext cx="3510711" cy="2830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ko-KR" sz="1600" b="1" dirty="0"/>
              <a:t>1. </a:t>
            </a:r>
            <a:r>
              <a:rPr lang="ko-KR" altLang="en-US" sz="1600" b="1" dirty="0"/>
              <a:t>사업개요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2. </a:t>
            </a:r>
            <a:r>
              <a:rPr lang="ko-KR" altLang="en-US" sz="1600" b="1" dirty="0"/>
              <a:t>시장현황 및 고객문제정의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3. </a:t>
            </a:r>
            <a:r>
              <a:rPr lang="ko-KR" altLang="en-US" sz="1600" b="1" dirty="0"/>
              <a:t>해결방안 </a:t>
            </a:r>
            <a:r>
              <a:rPr lang="en-US" altLang="ko-KR" sz="1600" b="1" dirty="0"/>
              <a:t>(</a:t>
            </a:r>
            <a:r>
              <a:rPr lang="ko-KR" altLang="en-US" sz="1600" b="1" dirty="0"/>
              <a:t>솔루션</a:t>
            </a:r>
            <a:r>
              <a:rPr lang="en-US" altLang="ko-KR" sz="1600" b="1" dirty="0"/>
              <a:t>)</a:t>
            </a:r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4.</a:t>
            </a:r>
            <a:r>
              <a:rPr lang="ko-KR" altLang="en-US" sz="1600" b="1" dirty="0"/>
              <a:t> </a:t>
            </a:r>
            <a:r>
              <a:rPr lang="en-US" altLang="ko-KR" sz="1600" b="1" dirty="0"/>
              <a:t>MVP/</a:t>
            </a:r>
            <a:r>
              <a:rPr lang="ko-KR" altLang="en-US" sz="1600" b="1" dirty="0"/>
              <a:t>레퍼런스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5. </a:t>
            </a:r>
            <a:r>
              <a:rPr lang="ko-KR" altLang="en-US" sz="1600" b="1" dirty="0"/>
              <a:t>경쟁사 대비 차별성</a:t>
            </a:r>
            <a:endParaRPr lang="en-US" altLang="ko-KR" sz="1600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2CBEB0E7-08E0-9B00-EE08-FF1D66ED5542}"/>
              </a:ext>
            </a:extLst>
          </p:cNvPr>
          <p:cNvSpPr/>
          <p:nvPr/>
        </p:nvSpPr>
        <p:spPr>
          <a:xfrm>
            <a:off x="4572000" y="2231245"/>
            <a:ext cx="4399005" cy="2830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ko-KR" sz="1600" b="1" dirty="0"/>
              <a:t>6. </a:t>
            </a:r>
            <a:r>
              <a:rPr lang="ko-KR" altLang="en-US" sz="1600" b="1" dirty="0"/>
              <a:t>목표시장산정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7. </a:t>
            </a:r>
            <a:r>
              <a:rPr lang="ko-KR" altLang="en-US" sz="1600" b="1" dirty="0"/>
              <a:t>시장진입 및 확대전략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8.</a:t>
            </a:r>
            <a:r>
              <a:rPr lang="ko-KR" altLang="en-US" sz="1600" b="1" dirty="0"/>
              <a:t>  매출계획 및 수익성 분석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9. </a:t>
            </a:r>
            <a:r>
              <a:rPr lang="ko-KR" altLang="en-US" sz="1600" b="1" dirty="0" err="1"/>
              <a:t>창업팀</a:t>
            </a:r>
            <a:r>
              <a:rPr lang="ko-KR" altLang="en-US" sz="1600" b="1" dirty="0"/>
              <a:t> 소개</a:t>
            </a:r>
            <a:endParaRPr lang="en-US" altLang="ko-KR" sz="1600" b="1" dirty="0"/>
          </a:p>
          <a:p>
            <a:pPr>
              <a:lnSpc>
                <a:spcPts val="2400"/>
              </a:lnSpc>
            </a:pPr>
            <a:endParaRPr lang="en-US" altLang="ko-KR" sz="1600" b="1" dirty="0"/>
          </a:p>
          <a:p>
            <a:pPr>
              <a:lnSpc>
                <a:spcPts val="2400"/>
              </a:lnSpc>
            </a:pPr>
            <a:r>
              <a:rPr lang="en-US" altLang="ko-KR" sz="1600" b="1" dirty="0"/>
              <a:t>10. </a:t>
            </a:r>
            <a:r>
              <a:rPr lang="ko-KR" altLang="en-US" sz="1600" b="1" dirty="0"/>
              <a:t>회사 비전</a:t>
            </a:r>
            <a:endParaRPr lang="en-US" altLang="ko-KR" sz="1600" b="1" dirty="0"/>
          </a:p>
        </p:txBody>
      </p:sp>
      <p:sp>
        <p:nvSpPr>
          <p:cNvPr id="9" name="제목 1">
            <a:extLst>
              <a:ext uri="{FF2B5EF4-FFF2-40B4-BE49-F238E27FC236}">
                <a16:creationId xmlns:a16="http://schemas.microsoft.com/office/drawing/2014/main" xmlns="" id="{B57A0DF6-38AE-0C0B-C916-EBF21ABDDAB5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3679205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 차</a:t>
            </a:r>
          </a:p>
        </p:txBody>
      </p:sp>
    </p:spTree>
    <p:extLst>
      <p:ext uri="{BB962C8B-B14F-4D97-AF65-F5344CB8AC3E}">
        <p14:creationId xmlns:p14="http://schemas.microsoft.com/office/powerpoint/2010/main" val="305830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3</a:t>
            </a:fld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8514" y="5575933"/>
                <a:ext cx="8542935" cy="532133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주요사업요약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회사프로필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연혁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시장내회사의 정체성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사업방향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5575933"/>
                <a:ext cx="8542935" cy="532133"/>
              </a:xfrm>
              <a:prstGeom prst="rect">
                <a:avLst/>
              </a:prstGeom>
              <a:blipFill>
                <a:blip r:embed="rId2"/>
                <a:stretch>
                  <a:fillRect t="-1124" b="-6742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제목 1">
            <a:extLst>
              <a:ext uri="{FF2B5EF4-FFF2-40B4-BE49-F238E27FC236}">
                <a16:creationId xmlns:a16="http://schemas.microsoft.com/office/drawing/2014/main" xmlns="" id="{D2BE583D-C03D-D45C-7784-789E689232C7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3679205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사업개요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7363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xmlns="" id="{CC86FC34-3695-4110-8CF2-65C9635DDE14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3679205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시장현황 및 고객문제정의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34444B64-7E3D-FA3B-B659-3145A0FEF36B}"/>
                  </a:ext>
                </a:extLst>
              </p:cNvPr>
              <p:cNvSpPr txBox="1"/>
              <p:nvPr/>
            </p:nvSpPr>
            <p:spPr>
              <a:xfrm>
                <a:off x="338514" y="4983093"/>
                <a:ext cx="8542934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목표시장 규모와 성장률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성장세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성장세를 견인하는 요인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성장요인과 직접적으로 연관된 고객문제 정의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해당 </a:t>
                </a:r>
                <a:r>
                  <a:rPr lang="ko-KR" altLang="en-US" sz="1200" kern="0" spc="-5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불편함을 해소하기 위해 기존 고객이 취했던 대안들의 한계점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444B64-7E3D-FA3B-B659-3145A0FEF3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4983093"/>
                <a:ext cx="8542934" cy="1123064"/>
              </a:xfrm>
              <a:prstGeom prst="rect">
                <a:avLst/>
              </a:prstGeom>
              <a:blipFill>
                <a:blip r:embed="rId2"/>
                <a:stretch>
                  <a:fillRect b="-213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44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7239F79-91EC-D873-9531-FF2851C41EAC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15200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해결방안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솔루션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0471E4EF-3C9B-0883-3BBD-A51D509B3EA3}"/>
                  </a:ext>
                </a:extLst>
              </p:cNvPr>
              <p:cNvSpPr txBox="1"/>
              <p:nvPr/>
            </p:nvSpPr>
            <p:spPr>
              <a:xfrm>
                <a:off x="338514" y="4988852"/>
                <a:ext cx="8542935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 소개 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구성요소와 구동원리 중심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 효과성 제시 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기존 대안의 한계를 극복한 내용 소개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솔루션의 수익모델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고객 입장에서 솔루션 </a:t>
                </a:r>
                <a:r>
                  <a:rPr lang="ko-KR" altLang="en-US" sz="1200" kern="0" spc="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도입시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프로세스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1E4EF-3C9B-0883-3BBD-A51D509B3E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4988852"/>
                <a:ext cx="8542935" cy="1123064"/>
              </a:xfrm>
              <a:prstGeom prst="rect">
                <a:avLst/>
              </a:prstGeom>
              <a:blipFill>
                <a:blip r:embed="rId2"/>
                <a:stretch>
                  <a:fillRect b="-213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9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73129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1702C34-AB22-53F2-861D-1911F5C9F44D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4.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MVP/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레퍼런스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FC6C4A51-B805-FC2D-44A8-0DDF77C1ADF6}"/>
                  </a:ext>
                </a:extLst>
              </p:cNvPr>
              <p:cNvSpPr txBox="1"/>
              <p:nvPr/>
            </p:nvSpPr>
            <p:spPr>
              <a:xfrm>
                <a:off x="338514" y="4995030"/>
                <a:ext cx="8542935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프로토타입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(MVP)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제시</a:t>
                </a:r>
                <a:endParaRPr lang="en-US" altLang="ko-KR" sz="1200" kern="0" spc="0" dirty="0">
                  <a:solidFill>
                    <a:srgbClr val="0070C0"/>
                  </a:solidFill>
                  <a:effectLst/>
                  <a:ea typeface="맑은 고딕" panose="020B0503020000020004" pitchFamily="50" charset="-127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프로토타입을 고객에게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솔루션을 제시할 때 보였던 반응</a:t>
                </a:r>
                <a:endParaRPr lang="en-US" altLang="ko-KR" sz="1200" kern="0" spc="-40" dirty="0">
                  <a:solidFill>
                    <a:srgbClr val="0070C0"/>
                  </a:solidFill>
                  <a:effectLst/>
                  <a:ea typeface="맑은 고딕" panose="020B0503020000020004" pitchFamily="50" charset="-127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실제 솔루션을 고객이 도입한 사례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향후 도입계획을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6C4A51-B805-FC2D-44A8-0DDF77C1A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4995030"/>
                <a:ext cx="8542935" cy="1123064"/>
              </a:xfrm>
              <a:prstGeom prst="rect">
                <a:avLst/>
              </a:prstGeom>
              <a:blipFill>
                <a:blip r:embed="rId2"/>
                <a:stretch>
                  <a:fillRect b="-213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955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D12F273-292A-7322-A6F0-93DB83199D38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5.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경쟁사대비 차별성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68A1823D-FB53-D027-D593-F0F3D484310F}"/>
                  </a:ext>
                </a:extLst>
              </p:cNvPr>
              <p:cNvSpPr txBox="1"/>
              <p:nvPr/>
            </p:nvSpPr>
            <p:spPr>
              <a:xfrm>
                <a:off x="338513" y="4687216"/>
                <a:ext cx="8542935" cy="1418530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자사 솔루션과 유사하거나 거의 같은 방식으로 고객문제를 해결하는 경쟁 솔루션 제시 </a:t>
                </a:r>
                <a:endParaRPr lang="en-US" altLang="ko-KR" sz="1200" kern="0" spc="-10" dirty="0">
                  <a:solidFill>
                    <a:srgbClr val="0070C0"/>
                  </a:solidFill>
                  <a:effectLst/>
                  <a:ea typeface="맑은 고딕" panose="020B0503020000020004" pitchFamily="50" charset="-127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10" dirty="0">
                    <a:solidFill>
                      <a:srgbClr val="0070C0"/>
                    </a:solidFill>
                    <a:ea typeface="맑은 고딕" panose="020B0503020000020004" pitchFamily="50" charset="-127"/>
                  </a:rPr>
                  <a:t>  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고객의 솔루션 </a:t>
                </a:r>
                <a:r>
                  <a:rPr lang="ko-KR" altLang="en-US" sz="1200" kern="0" spc="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도입시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고려사항을 기준으로 상호비교 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–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표로 작성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-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경쟁사 비교표를 통해 자사 솔루션의 차별성 정리</a:t>
                </a:r>
                <a:endParaRPr lang="en-US" altLang="ko-KR" sz="1200" kern="0" spc="-40" dirty="0">
                  <a:solidFill>
                    <a:srgbClr val="0070C0"/>
                  </a:solidFill>
                  <a:effectLst/>
                  <a:ea typeface="맑은 고딕" panose="020B0503020000020004" pitchFamily="50" charset="-127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차별성 지속시킬 수 있는 기술적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/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영업적 근거를 등을 추가로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8A1823D-FB53-D027-D593-F0F3D48431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3" y="4687216"/>
                <a:ext cx="8542935" cy="1418530"/>
              </a:xfrm>
              <a:prstGeom prst="rect">
                <a:avLst/>
              </a:prstGeom>
              <a:blipFill>
                <a:blip r:embed="rId2"/>
                <a:stretch>
                  <a:fillRect t="-426" b="-1702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634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9265ADD-5932-4B01-C40A-A856B4A195EC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6.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목표시장산정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EFD0B1AE-A5B0-AAF8-7B45-D68996D4FF31}"/>
                  </a:ext>
                </a:extLst>
              </p:cNvPr>
              <p:cNvSpPr txBox="1"/>
              <p:nvPr/>
            </p:nvSpPr>
            <p:spPr>
              <a:xfrm>
                <a:off x="338513" y="4988853"/>
                <a:ext cx="8542935" cy="112306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1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-1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자사 솔루션이 실질적으로 목표 할 수 있는 시장규모 산정</a:t>
                </a:r>
                <a:r>
                  <a:rPr lang="en-US" altLang="ko-KR" sz="1200" kern="0" spc="-1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. 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(SOM:</a:t>
                </a:r>
                <a:r>
                  <a:rPr lang="ko-KR" altLang="en-US" sz="1200" kern="0" spc="-1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수익화시장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→</a:t>
                </a: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SAM: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접근가능시장→</a:t>
                </a: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TAM: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전체시장순 </a:t>
                </a: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/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솔루션판매금액* 판매수량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200" kern="0" spc="-3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고객수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 = </a:t>
                </a:r>
                <a:r>
                  <a:rPr lang="ko-KR" altLang="en-US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시장규모 방식을 채택 추천</a:t>
                </a: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3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해당 시장의 주요 플레이어</a:t>
                </a: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20" dirty="0" err="1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밸류체인</a:t>
                </a:r>
                <a:r>
                  <a:rPr lang="en-US" altLang="ko-KR" sz="1200" kern="0" spc="-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2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최근 이슈 등을 함께 언급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D0B1AE-A5B0-AAF8-7B45-D68996D4F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3" y="4988853"/>
                <a:ext cx="8542935" cy="1123064"/>
              </a:xfrm>
              <a:prstGeom prst="rect">
                <a:avLst/>
              </a:prstGeom>
              <a:blipFill>
                <a:blip r:embed="rId2"/>
                <a:stretch>
                  <a:fillRect b="-213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03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6937528" y="6356351"/>
            <a:ext cx="2057400" cy="365125"/>
          </a:xfrm>
        </p:spPr>
        <p:txBody>
          <a:bodyPr/>
          <a:lstStyle/>
          <a:p>
            <a:fld id="{6395DBF6-2A23-40A8-A352-8AAB4DFC94E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xmlns="" id="{E7EB528B-7029-1CF6-369A-28D77956A896}"/>
              </a:ext>
            </a:extLst>
          </p:cNvPr>
          <p:cNvSpPr txBox="1">
            <a:spLocks/>
          </p:cNvSpPr>
          <p:nvPr/>
        </p:nvSpPr>
        <p:spPr>
          <a:xfrm>
            <a:off x="320409" y="420367"/>
            <a:ext cx="4622783" cy="4646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ko-KR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7. </a:t>
            </a:r>
            <a:r>
              <a:rPr lang="ko-KR" altLang="en-US" sz="20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시장진입 및 확대전략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50F07659-BE78-4C92-BBAD-91FB663F27B2}"/>
                  </a:ext>
                </a:extLst>
              </p:cNvPr>
              <p:cNvSpPr txBox="1"/>
              <p:nvPr/>
            </p:nvSpPr>
            <p:spPr>
              <a:xfrm>
                <a:off x="338514" y="4400796"/>
                <a:ext cx="8542935" cy="171399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• </m:t>
                    </m:r>
                  </m:oMath>
                </a14:m>
                <a:r>
                  <a:rPr lang="ko-KR" altLang="en-US" sz="1200" b="1" dirty="0">
                    <a:solidFill>
                      <a:srgbClr val="0070C0"/>
                    </a:solidFill>
                    <a:latin typeface="+mn-ea"/>
                  </a:rPr>
                  <a:t>작성요령</a:t>
                </a:r>
                <a:endParaRPr lang="en-US" altLang="ko-KR" sz="1200" b="1" dirty="0">
                  <a:solidFill>
                    <a:srgbClr val="0070C0"/>
                  </a:solidFill>
                  <a:latin typeface="+mn-ea"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시장진입 및 확대전략은 단계별로 제시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. (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예상 달성시점 포함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(1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단계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초기시장 진입전략제시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: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초기 잠재 고객사 접근전략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핵심 고객사 확보 전략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해당 고객사 매출가능 시기예상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(2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단계</a:t>
                </a: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 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중장기 사업 확장 전략제시</a:t>
                </a:r>
                <a:r>
                  <a:rPr lang="en-US" altLang="ko-KR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: 1</a:t>
                </a:r>
                <a:r>
                  <a:rPr lang="ko-KR" altLang="en-US" sz="1200" kern="0" spc="-1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단계에서 확보한 초기고객사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레퍼런스로 추가 확대 할 수 있는 핵심고객사 확보전략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</a:t>
                </a: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-40" dirty="0">
                    <a:solidFill>
                      <a:srgbClr val="0070C0"/>
                    </a:solidFill>
                    <a:ea typeface="맑은 고딕" panose="020B0503020000020004" pitchFamily="50" charset="-127"/>
                  </a:rPr>
                  <a:t>            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비즈니스모델 고도화</a:t>
                </a:r>
                <a:r>
                  <a:rPr lang="en-US" altLang="ko-KR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-4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수익성 향상 전략 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  <a:p>
                <a:pPr marL="0" marR="0" indent="0" algn="just" fontAlgn="base" latinLnBrk="1">
                  <a:lnSpc>
                    <a:spcPct val="16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- (3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단계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)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글로벌 시장진출</a:t>
                </a:r>
                <a:r>
                  <a:rPr lang="en-US" altLang="ko-KR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, </a:t>
                </a:r>
                <a:r>
                  <a:rPr lang="ko-KR" altLang="en-US" sz="1200" kern="0" spc="0" dirty="0">
                    <a:solidFill>
                      <a:srgbClr val="0070C0"/>
                    </a:solidFill>
                    <a:effectLst/>
                    <a:ea typeface="맑은 고딕" panose="020B0503020000020004" pitchFamily="50" charset="-127"/>
                  </a:rPr>
                  <a:t>자사 솔루션과 관련된 연계확장 분야제시</a:t>
                </a:r>
                <a:endParaRPr lang="ko-KR" altLang="en-US" sz="1200" kern="0" spc="0" dirty="0">
                  <a:solidFill>
                    <a:srgbClr val="0070C0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F07659-BE78-4C92-BBAD-91FB663F2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514" y="4400796"/>
                <a:ext cx="8542935" cy="1713995"/>
              </a:xfrm>
              <a:prstGeom prst="rect">
                <a:avLst/>
              </a:prstGeom>
              <a:blipFill>
                <a:blip r:embed="rId2"/>
                <a:stretch>
                  <a:fillRect t="-353" b="-141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71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3836</TotalTime>
  <Words>514</Words>
  <Application>Microsoft Office PowerPoint</Application>
  <PresentationFormat>화면 슬라이드 쇼(4:3)</PresentationFormat>
  <Paragraphs>83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HY헤드라인M</vt:lpstr>
      <vt:lpstr>맑은 고딕</vt:lpstr>
      <vt:lpstr>함초롬바탕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Eunwoo Park</dc:creator>
  <cp:lastModifiedBy>Microsoft 계정</cp:lastModifiedBy>
  <cp:revision>324</cp:revision>
  <cp:lastPrinted>2017-01-20T00:38:04Z</cp:lastPrinted>
  <dcterms:created xsi:type="dcterms:W3CDTF">2014-11-17T07:06:10Z</dcterms:created>
  <dcterms:modified xsi:type="dcterms:W3CDTF">2025-03-06T10:55:00Z</dcterms:modified>
</cp:coreProperties>
</file>