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59" r:id="rId4"/>
    <p:sldId id="261" r:id="rId5"/>
    <p:sldId id="276" r:id="rId6"/>
    <p:sldId id="273" r:id="rId7"/>
    <p:sldId id="274" r:id="rId8"/>
    <p:sldId id="277" r:id="rId9"/>
    <p:sldId id="275" r:id="rId10"/>
    <p:sldId id="270" r:id="rId11"/>
    <p:sldId id="269" r:id="rId12"/>
    <p:sldId id="278" r:id="rId13"/>
    <p:sldId id="279" r:id="rId14"/>
  </p:sldIdLst>
  <p:sldSz cx="9144000" cy="5143500" type="screen16x9"/>
  <p:notesSz cx="6797675" cy="9926638"/>
  <p:defaultTextStyle>
    <a:defPPr>
      <a:defRPr lang="ko-KR"/>
    </a:defPPr>
    <a:lvl1pPr marL="0" algn="l" defTabSz="914262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2" algn="l" defTabSz="914262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2" algn="l" defTabSz="914262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2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5" algn="l" defTabSz="914262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2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2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19" algn="l" defTabSz="914262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2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BCD1"/>
    <a:srgbClr val="0059FF"/>
    <a:srgbClr val="81C74A"/>
    <a:srgbClr val="0BA4B6"/>
    <a:srgbClr val="0000FF"/>
    <a:srgbClr val="C1D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70" autoAdjust="0"/>
  </p:normalViewPr>
  <p:slideViewPr>
    <p:cSldViewPr>
      <p:cViewPr varScale="1">
        <p:scale>
          <a:sx n="113" d="100"/>
          <a:sy n="113" d="100"/>
        </p:scale>
        <p:origin x="586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1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627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15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07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8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09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33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2" indent="0">
              <a:buNone/>
              <a:defRPr sz="2000" b="1"/>
            </a:lvl2pPr>
            <a:lvl3pPr marL="914262" indent="0">
              <a:buNone/>
              <a:defRPr sz="1800" b="1"/>
            </a:lvl3pPr>
            <a:lvl4pPr marL="1371394" indent="0">
              <a:buNone/>
              <a:defRPr sz="1600" b="1"/>
            </a:lvl4pPr>
            <a:lvl5pPr marL="1828525" indent="0">
              <a:buNone/>
              <a:defRPr sz="1600" b="1"/>
            </a:lvl5pPr>
            <a:lvl6pPr marL="2285657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19" indent="0">
              <a:buNone/>
              <a:defRPr sz="1600" b="1"/>
            </a:lvl8pPr>
            <a:lvl9pPr marL="3657051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2" indent="0">
              <a:buNone/>
              <a:defRPr sz="2000" b="1"/>
            </a:lvl2pPr>
            <a:lvl3pPr marL="914262" indent="0">
              <a:buNone/>
              <a:defRPr sz="1800" b="1"/>
            </a:lvl3pPr>
            <a:lvl4pPr marL="1371394" indent="0">
              <a:buNone/>
              <a:defRPr sz="1600" b="1"/>
            </a:lvl4pPr>
            <a:lvl5pPr marL="1828525" indent="0">
              <a:buNone/>
              <a:defRPr sz="1600" b="1"/>
            </a:lvl5pPr>
            <a:lvl6pPr marL="2285657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19" indent="0">
              <a:buNone/>
              <a:defRPr sz="1600" b="1"/>
            </a:lvl8pPr>
            <a:lvl9pPr marL="3657051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767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916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4797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2" indent="0">
              <a:buNone/>
              <a:defRPr sz="1200"/>
            </a:lvl2pPr>
            <a:lvl3pPr marL="914262" indent="0">
              <a:buNone/>
              <a:defRPr sz="1000"/>
            </a:lvl3pPr>
            <a:lvl4pPr marL="1371394" indent="0">
              <a:buNone/>
              <a:defRPr sz="900"/>
            </a:lvl4pPr>
            <a:lvl5pPr marL="1828525" indent="0">
              <a:buNone/>
              <a:defRPr sz="900"/>
            </a:lvl5pPr>
            <a:lvl6pPr marL="2285657" indent="0">
              <a:buNone/>
              <a:defRPr sz="900"/>
            </a:lvl6pPr>
            <a:lvl7pPr marL="2742788" indent="0">
              <a:buNone/>
              <a:defRPr sz="900"/>
            </a:lvl7pPr>
            <a:lvl8pPr marL="3199919" indent="0">
              <a:buNone/>
              <a:defRPr sz="900"/>
            </a:lvl8pPr>
            <a:lvl9pPr marL="3657051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208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32" indent="0">
              <a:buNone/>
              <a:defRPr sz="2800"/>
            </a:lvl2pPr>
            <a:lvl3pPr marL="914262" indent="0">
              <a:buNone/>
              <a:defRPr sz="2400"/>
            </a:lvl3pPr>
            <a:lvl4pPr marL="1371394" indent="0">
              <a:buNone/>
              <a:defRPr sz="2000"/>
            </a:lvl4pPr>
            <a:lvl5pPr marL="1828525" indent="0">
              <a:buNone/>
              <a:defRPr sz="2000"/>
            </a:lvl5pPr>
            <a:lvl6pPr marL="2285657" indent="0">
              <a:buNone/>
              <a:defRPr sz="2000"/>
            </a:lvl6pPr>
            <a:lvl7pPr marL="2742788" indent="0">
              <a:buNone/>
              <a:defRPr sz="2000"/>
            </a:lvl7pPr>
            <a:lvl8pPr marL="3199919" indent="0">
              <a:buNone/>
              <a:defRPr sz="2000"/>
            </a:lvl8pPr>
            <a:lvl9pPr marL="3657051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2" indent="0">
              <a:buNone/>
              <a:defRPr sz="1200"/>
            </a:lvl2pPr>
            <a:lvl3pPr marL="914262" indent="0">
              <a:buNone/>
              <a:defRPr sz="1000"/>
            </a:lvl3pPr>
            <a:lvl4pPr marL="1371394" indent="0">
              <a:buNone/>
              <a:defRPr sz="900"/>
            </a:lvl4pPr>
            <a:lvl5pPr marL="1828525" indent="0">
              <a:buNone/>
              <a:defRPr sz="900"/>
            </a:lvl5pPr>
            <a:lvl6pPr marL="2285657" indent="0">
              <a:buNone/>
              <a:defRPr sz="900"/>
            </a:lvl6pPr>
            <a:lvl7pPr marL="2742788" indent="0">
              <a:buNone/>
              <a:defRPr sz="900"/>
            </a:lvl7pPr>
            <a:lvl8pPr marL="3199919" indent="0">
              <a:buNone/>
              <a:defRPr sz="900"/>
            </a:lvl8pPr>
            <a:lvl9pPr marL="3657051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485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  <a:prstGeom prst="rect">
            <a:avLst/>
          </a:prstGeom>
        </p:spPr>
        <p:txBody>
          <a:bodyPr vert="horz" lIns="91426" tIns="45713" rIns="91426" bIns="45713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B189D-C68B-41D9-BD58-71C7071F5967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DF25A-982E-42DC-A32C-2AFAACF879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97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62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8" indent="-342848" algn="l" defTabSz="914262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8" indent="-285707" algn="l" defTabSz="914262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28" indent="-228565" algn="l" defTabSz="914262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5" algn="l" defTabSz="914262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5" algn="l" defTabSz="914262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2" indent="-228565" algn="l" defTabSz="91426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4" indent="-228565" algn="l" defTabSz="91426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5" indent="-228565" algn="l" defTabSz="91426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16" indent="-228565" algn="l" defTabSz="91426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26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2" algn="l" defTabSz="91426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2" algn="l" defTabSz="91426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4" algn="l" defTabSz="91426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5" algn="l" defTabSz="91426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7" algn="l" defTabSz="91426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8" algn="l" defTabSz="91426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19" algn="l" defTabSz="91426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498537"/>
              </p:ext>
            </p:extLst>
          </p:nvPr>
        </p:nvGraphicFramePr>
        <p:xfrm>
          <a:off x="1331640" y="1563638"/>
          <a:ext cx="6624736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0" marR="0" indent="0" algn="ctr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kern="0" spc="-4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</a:endParaRPr>
                    </a:p>
                    <a:p>
                      <a:pPr marL="0" marR="0" indent="0" algn="ctr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</a:rPr>
                        <a:t>「</a:t>
                      </a: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상생 </a:t>
                      </a:r>
                      <a:r>
                        <a:rPr lang="ko-KR" altLang="en-US" sz="1800" b="1" kern="0" spc="-4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오픈이노베이션</a:t>
                      </a: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</a:rPr>
                        <a:t>」</a:t>
                      </a: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지원신청서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pic>
        <p:nvPicPr>
          <p:cNvPr id="1025" name="_x285423104" descr="EMB00003bec5ba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332" y="74597"/>
            <a:ext cx="2172668" cy="61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8CC5D0-B19D-4B5C-90CA-A8C0863B234C}"/>
              </a:ext>
            </a:extLst>
          </p:cNvPr>
          <p:cNvSpPr txBox="1"/>
          <p:nvPr/>
        </p:nvSpPr>
        <p:spPr>
          <a:xfrm>
            <a:off x="179512" y="4731990"/>
            <a:ext cx="8784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0000FF"/>
                </a:solidFill>
              </a:rPr>
              <a:t>※</a:t>
            </a:r>
            <a:r>
              <a:rPr lang="ko-KR" altLang="en-US" sz="1200" dirty="0">
                <a:solidFill>
                  <a:srgbClr val="0000FF"/>
                </a:solidFill>
              </a:rPr>
              <a:t>본 지원신청서는 심사위원 평가용 자료이며</a:t>
            </a:r>
            <a:r>
              <a:rPr lang="en-US" altLang="ko-KR" sz="1200" dirty="0">
                <a:solidFill>
                  <a:srgbClr val="0000FF"/>
                </a:solidFill>
              </a:rPr>
              <a:t>, </a:t>
            </a:r>
            <a:r>
              <a:rPr lang="ko-KR" altLang="en-US" sz="1200" dirty="0">
                <a:solidFill>
                  <a:srgbClr val="0000FF"/>
                </a:solidFill>
              </a:rPr>
              <a:t>신청기업은 표지 제외 총 </a:t>
            </a:r>
            <a:r>
              <a:rPr lang="en-US" altLang="ko-KR" sz="1200" dirty="0">
                <a:solidFill>
                  <a:srgbClr val="0000FF"/>
                </a:solidFill>
              </a:rPr>
              <a:t>20 </a:t>
            </a:r>
            <a:r>
              <a:rPr lang="ko-KR" altLang="en-US" sz="1200" dirty="0">
                <a:solidFill>
                  <a:srgbClr val="0000FF"/>
                </a:solidFill>
              </a:rPr>
              <a:t>슬라이드 이내로 작성하여 </a:t>
            </a:r>
            <a:r>
              <a:rPr lang="en-US" altLang="ko-KR" sz="1200" dirty="0">
                <a:solidFill>
                  <a:srgbClr val="0000FF"/>
                </a:solidFill>
              </a:rPr>
              <a:t>PDF </a:t>
            </a:r>
            <a:r>
              <a:rPr lang="ko-KR" altLang="en-US" sz="1200" dirty="0">
                <a:solidFill>
                  <a:srgbClr val="0000FF"/>
                </a:solidFill>
              </a:rPr>
              <a:t>변환하여 제출</a:t>
            </a:r>
          </a:p>
        </p:txBody>
      </p:sp>
    </p:spTree>
    <p:extLst>
      <p:ext uri="{BB962C8B-B14F-4D97-AF65-F5344CB8AC3E}">
        <p14:creationId xmlns:p14="http://schemas.microsoft.com/office/powerpoint/2010/main" val="1322023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509"/>
              </p:ext>
            </p:extLst>
          </p:nvPr>
        </p:nvGraphicFramePr>
        <p:xfrm>
          <a:off x="107504" y="51470"/>
          <a:ext cx="8928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□ </a:t>
                      </a:r>
                      <a:r>
                        <a:rPr lang="en-US" altLang="ko-KR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[</a:t>
                      </a: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붙임</a:t>
                      </a:r>
                      <a:r>
                        <a:rPr lang="en-US" altLang="ko-KR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1]</a:t>
                      </a: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ko-KR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개인정보 수집</a:t>
                      </a:r>
                      <a:r>
                        <a:rPr lang="en-US" altLang="ko-K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이용</a:t>
                      </a:r>
                      <a:r>
                        <a:rPr lang="en-US" altLang="ko-K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제공 동의서</a:t>
                      </a:r>
                      <a:r>
                        <a:rPr lang="ko-KR" alt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※ </a:t>
                      </a:r>
                      <a:r>
                        <a:rPr lang="ko-KR" altLang="en-US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내부</a:t>
                      </a:r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외부 인력 모두 기재 및 자필서명 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028517"/>
              </p:ext>
            </p:extLst>
          </p:nvPr>
        </p:nvGraphicFramePr>
        <p:xfrm>
          <a:off x="107504" y="467947"/>
          <a:ext cx="8928993" cy="4420379"/>
        </p:xfrm>
        <a:graphic>
          <a:graphicData uri="http://schemas.openxmlformats.org/drawingml/2006/table">
            <a:tbl>
              <a:tblPr/>
              <a:tblGrid>
                <a:gridCol w="1053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81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6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706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지원기업</a:t>
                      </a:r>
                      <a:endParaRPr lang="ko-KR" altLang="en-US" sz="800" b="1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80" dirty="0">
                          <a:solidFill>
                            <a:schemeClr val="tx1"/>
                          </a:solidFill>
                          <a:effectLst/>
                        </a:rPr>
                        <a:t>직위</a:t>
                      </a: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80" dirty="0">
                          <a:solidFill>
                            <a:schemeClr val="tx1"/>
                          </a:solidFill>
                          <a:effectLst/>
                        </a:rPr>
                        <a:t>주요업무</a:t>
                      </a: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80" dirty="0">
                          <a:solidFill>
                            <a:schemeClr val="tx1"/>
                          </a:solidFill>
                          <a:effectLst/>
                        </a:rPr>
                        <a:t>성명</a:t>
                      </a: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생년월일</a:t>
                      </a:r>
                      <a:endParaRPr lang="ko-KR" altLang="en-US" sz="800" b="1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동의여부</a:t>
                      </a:r>
                      <a:endParaRPr lang="ko-KR" altLang="en-US" sz="800" b="1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서명</a:t>
                      </a:r>
                      <a:endParaRPr lang="ko-KR" altLang="en-US" sz="800" b="1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3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2730" marR="0" indent="-25273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동의 </a:t>
                      </a:r>
                      <a:r>
                        <a:rPr lang="en-US" altLang="ko-KR" sz="8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거부</a:t>
                      </a:r>
                      <a:endParaRPr lang="ko-KR" altLang="en-US" sz="800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33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2730" marR="0" indent="-25273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동의 </a:t>
                      </a:r>
                      <a:r>
                        <a:rPr lang="en-US" altLang="ko-KR" sz="8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거부</a:t>
                      </a:r>
                      <a:endParaRPr lang="ko-KR" altLang="en-US" sz="800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33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2730" marR="0" indent="-25273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동의 </a:t>
                      </a:r>
                      <a:r>
                        <a:rPr lang="en-US" altLang="ko-KR" sz="8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거부</a:t>
                      </a:r>
                      <a:endParaRPr lang="ko-KR" altLang="en-US" sz="800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33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2730" marR="0" indent="-25273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동의 </a:t>
                      </a:r>
                      <a:r>
                        <a:rPr lang="en-US" altLang="ko-KR" sz="8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거부</a:t>
                      </a:r>
                      <a:endParaRPr lang="ko-KR" altLang="en-US" sz="800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33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2730" marR="0" indent="-25273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동의 </a:t>
                      </a:r>
                      <a:r>
                        <a:rPr lang="en-US" altLang="ko-KR" sz="8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거부</a:t>
                      </a:r>
                      <a:endParaRPr lang="ko-KR" altLang="en-US" sz="800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33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2730" marR="0" indent="-25273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동의 </a:t>
                      </a:r>
                      <a:r>
                        <a:rPr lang="en-US" altLang="ko-KR" sz="8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거부</a:t>
                      </a:r>
                      <a:endParaRPr lang="ko-KR" altLang="en-US" sz="800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33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2730" marR="0" indent="-25273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동의 </a:t>
                      </a:r>
                      <a:r>
                        <a:rPr lang="en-US" altLang="ko-KR" sz="8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□ </a:t>
                      </a:r>
                      <a:r>
                        <a:rPr lang="ko-KR" altLang="en-US" sz="8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거부</a:t>
                      </a:r>
                      <a:endParaRPr lang="ko-KR" altLang="en-US" sz="800" kern="0" spc="-8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80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3569">
                <a:tc gridSpan="7">
                  <a:txBody>
                    <a:bodyPr/>
                    <a:lstStyle/>
                    <a:p>
                      <a:pPr marL="76200" marR="0" indent="-7620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ko-KR" altLang="en-US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    본인은 </a:t>
                      </a:r>
                      <a:r>
                        <a:rPr lang="en-US" altLang="ko-KR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재</a:t>
                      </a:r>
                      <a:r>
                        <a:rPr lang="en-US" altLang="ko-KR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800" kern="0" spc="1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경기콘텐츠진흥원</a:t>
                      </a:r>
                      <a:r>
                        <a:rPr lang="en-US" altLang="ko-KR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이하 </a:t>
                      </a:r>
                      <a:r>
                        <a:rPr lang="ko-KR" altLang="en-US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‘</a:t>
                      </a:r>
                      <a:r>
                        <a:rPr lang="ko-KR" altLang="en-US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진흥원</a:t>
                      </a:r>
                      <a:r>
                        <a:rPr lang="ko-KR" altLang="en-US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’</a:t>
                      </a:r>
                      <a:r>
                        <a:rPr lang="en-US" altLang="ko-KR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의 </a:t>
                      </a:r>
                      <a:r>
                        <a:rPr lang="en-US" altLang="ko-KR" sz="800" b="1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&lt;</a:t>
                      </a:r>
                      <a:r>
                        <a:rPr lang="ko-KR" altLang="en-US" sz="800" b="1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상생 </a:t>
                      </a:r>
                      <a:r>
                        <a:rPr lang="ko-KR" altLang="en-US" sz="800" b="1" kern="0" spc="1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오픈이노베이션</a:t>
                      </a:r>
                      <a:r>
                        <a:rPr lang="en-US" altLang="ko-KR" sz="800" b="1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&gt;</a:t>
                      </a:r>
                      <a:r>
                        <a:rPr lang="ko-KR" altLang="en-US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과 관련하여</a:t>
                      </a:r>
                      <a:r>
                        <a:rPr lang="en-US" altLang="ko-KR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800" kern="0" spc="1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아래와 </a:t>
                      </a:r>
                      <a:r>
                        <a:rPr lang="ko-KR" altLang="en-US" sz="800" kern="0" spc="2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같이 본인 개인정보의 수집</a:t>
                      </a:r>
                      <a:r>
                        <a:rPr lang="ko-KR" altLang="en-US" sz="8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･이용･제공에 동의합니다</a:t>
                      </a:r>
                      <a:r>
                        <a:rPr lang="en-US" altLang="ko-KR" sz="8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.</a:t>
                      </a:r>
                    </a:p>
                    <a:p>
                      <a:pPr marL="76200" marR="0" indent="-7620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700" b="1" kern="0" spc="0" baseline="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</a:rPr>
                        <a:t>    </a:t>
                      </a:r>
                      <a:r>
                        <a:rPr lang="ko-KR" altLang="en-US" sz="700" b="1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가</a:t>
                      </a:r>
                      <a:r>
                        <a:rPr lang="en-US" altLang="ko-KR" sz="700" b="1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. </a:t>
                      </a:r>
                      <a:r>
                        <a:rPr lang="ko-KR" altLang="en-US" sz="700" b="1" kern="0" spc="0" dirty="0" err="1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수집･이용･제공</a:t>
                      </a:r>
                      <a:r>
                        <a:rPr lang="ko-KR" altLang="en-US" sz="700" b="1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목적 </a:t>
                      </a:r>
                      <a:endParaRPr lang="ko-KR" altLang="en-US" sz="700" b="1" kern="0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47650" marR="0" indent="-247650" algn="just" fontAlgn="base" latinLnBrk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    - (</a:t>
                      </a:r>
                      <a:r>
                        <a:rPr lang="ko-KR" altLang="en-US" sz="700" kern="0" spc="-2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재</a:t>
                      </a: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700" kern="0" spc="-20" dirty="0" err="1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경기콘텐츠진흥원이</a:t>
                      </a:r>
                      <a:r>
                        <a:rPr lang="ko-KR" altLang="en-US" sz="700" kern="0" spc="-2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700" kern="0" spc="-2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지원하는 </a:t>
                      </a:r>
                      <a:r>
                        <a:rPr lang="en-US" altLang="ko-KR" sz="700" b="1" kern="0" spc="-2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&lt;</a:t>
                      </a:r>
                      <a:r>
                        <a:rPr lang="ko-KR" altLang="en-US" sz="700" b="1" kern="0" spc="-2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상생 </a:t>
                      </a:r>
                      <a:r>
                        <a:rPr lang="ko-KR" altLang="en-US" sz="700" b="1" kern="0" spc="-2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오픈이노베이션</a:t>
                      </a:r>
                      <a:r>
                        <a:rPr lang="en-US" altLang="ko-KR" sz="700" b="1" kern="0" spc="-2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&gt;</a:t>
                      </a:r>
                      <a:r>
                        <a:rPr lang="ko-KR" altLang="en-US" sz="700" kern="0" spc="-2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과제신청과 선정평가 등을 위한 최소정보의 수집과 이용 </a:t>
                      </a:r>
                      <a:endParaRPr lang="en-US" altLang="ko-KR" sz="700" kern="0" spc="-2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  <a:p>
                      <a:pPr marL="247650" marR="0" indent="-247650" algn="just" fontAlgn="base" latinLnBrk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700" kern="0" spc="-20" baseline="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</a:rPr>
                        <a:t>    </a:t>
                      </a: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- </a:t>
                      </a:r>
                      <a:r>
                        <a:rPr lang="en-US" altLang="ko-KR" sz="700" kern="0" spc="-5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700" kern="0" spc="-5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재</a:t>
                      </a:r>
                      <a:r>
                        <a:rPr lang="en-US" altLang="ko-KR" sz="700" kern="0" spc="-5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700" kern="0" spc="-50" dirty="0" err="1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경기콘텐츠진흥원</a:t>
                      </a:r>
                      <a:r>
                        <a:rPr lang="ko-KR" altLang="en-US" sz="700" kern="0" spc="-90" dirty="0" err="1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이</a:t>
                      </a:r>
                      <a:r>
                        <a:rPr lang="ko-KR" altLang="en-US" sz="700" kern="0" spc="-9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지원한 </a:t>
                      </a:r>
                      <a:r>
                        <a:rPr lang="en-US" altLang="ko-KR" sz="700" b="1" kern="0" spc="-7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&lt;</a:t>
                      </a:r>
                      <a:r>
                        <a:rPr lang="ko-KR" altLang="en-US" sz="700" b="1" kern="0" spc="-7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상생 </a:t>
                      </a:r>
                      <a:r>
                        <a:rPr lang="ko-KR" altLang="en-US" sz="700" b="1" kern="0" spc="-70" dirty="0" err="1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오픈이노베이션</a:t>
                      </a:r>
                      <a:r>
                        <a:rPr lang="en-US" altLang="ko-KR" sz="700" b="1" kern="0" spc="-7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&gt;</a:t>
                      </a:r>
                      <a:r>
                        <a:rPr lang="ko-KR" altLang="en-US" sz="700" kern="0" spc="-9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과제의 정산을 위한 최소정보의 수집과 이용</a:t>
                      </a:r>
                      <a:r>
                        <a:rPr lang="en-US" altLang="ko-KR" sz="700" kern="0" spc="-9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700" kern="0" spc="-9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정산 시</a:t>
                      </a:r>
                      <a:r>
                        <a:rPr lang="en-US" altLang="ko-KR" sz="700" kern="0" spc="-9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 </a:t>
                      </a:r>
                      <a:endParaRPr lang="en-US" altLang="ko-KR" sz="700" kern="0" spc="-4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247650" marR="0" indent="-247650" algn="just" fontAlgn="base" latinLnBrk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700" kern="0" spc="-4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/>
                        </a:rPr>
                        <a:t>     </a:t>
                      </a:r>
                      <a:r>
                        <a:rPr lang="en-US" altLang="ko-KR" sz="700" kern="0" spc="-11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※</a:t>
                      </a:r>
                      <a:r>
                        <a:rPr lang="ko-KR" altLang="en-US" sz="700" kern="0" spc="-7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  </a:t>
                      </a:r>
                      <a:r>
                        <a:rPr lang="ko-KR" altLang="en-US" sz="700" kern="0" spc="-7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보조금 관리에 관한 법률 및 민간단체 보조금 관리에 관한 규정에 의한 보조사업 실적보고와 보조금의 금액</a:t>
                      </a:r>
                      <a:r>
                        <a:rPr lang="ko-KR" altLang="en-US" sz="700" kern="0" spc="-6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700" kern="0" spc="-6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확정을 위하여 관련기관에 개인정보가 제공될 수 있음</a:t>
                      </a:r>
                      <a:endParaRPr lang="en-US" altLang="ko-KR" sz="700" kern="0" spc="-60" dirty="0">
                        <a:solidFill>
                          <a:schemeClr val="tx1"/>
                        </a:solidFill>
                        <a:effectLst/>
                        <a:ea typeface="맑은 고딕"/>
                      </a:endParaRPr>
                    </a:p>
                    <a:p>
                      <a:pPr marL="247650" marR="0" indent="-247650" algn="just" fontAlgn="base" latinLnBrk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700" b="1" kern="0" spc="-6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 </a:t>
                      </a:r>
                      <a:r>
                        <a:rPr lang="ko-KR" altLang="en-US" sz="700" b="1" kern="0" spc="-60" baseline="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   </a:t>
                      </a:r>
                      <a:r>
                        <a:rPr lang="ko-KR" altLang="en-US" sz="700" b="1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나</a:t>
                      </a:r>
                      <a:r>
                        <a:rPr lang="en-US" altLang="ko-KR" sz="700" b="1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. </a:t>
                      </a:r>
                      <a:r>
                        <a:rPr lang="ko-KR" altLang="en-US" sz="700" b="1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수집･이용･제공하는 개인정보의 항목</a:t>
                      </a:r>
                      <a:endParaRPr lang="en-US" altLang="ko-KR" sz="700" b="1" kern="0" spc="0" dirty="0">
                        <a:solidFill>
                          <a:schemeClr val="tx1"/>
                        </a:solidFill>
                        <a:effectLst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700" kern="0" spc="0" baseline="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+mn-ea"/>
                        </a:rPr>
                        <a:t>    </a:t>
                      </a: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- 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이름</a:t>
                      </a:r>
                      <a:r>
                        <a:rPr lang="en-US" altLang="ko-KR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생년월일</a:t>
                      </a:r>
                      <a:r>
                        <a:rPr lang="en-US" altLang="ko-KR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전화번호</a:t>
                      </a:r>
                      <a:r>
                        <a:rPr lang="en-US" altLang="ko-KR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직장주소</a:t>
                      </a:r>
                      <a:r>
                        <a:rPr lang="en-US" altLang="ko-KR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자택주소</a:t>
                      </a:r>
                      <a:r>
                        <a:rPr lang="en-US" altLang="ko-KR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전자우편</a:t>
                      </a:r>
                      <a:r>
                        <a:rPr lang="en-US" altLang="ko-KR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학력</a:t>
                      </a:r>
                      <a:r>
                        <a:rPr lang="en-US" altLang="ko-KR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학교</a:t>
                      </a:r>
                      <a:r>
                        <a:rPr lang="en-US" altLang="ko-KR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전공</a:t>
                      </a:r>
                      <a:r>
                        <a:rPr lang="en-US" altLang="ko-KR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학위 등</a:t>
                      </a:r>
                      <a:r>
                        <a:rPr lang="en-US" altLang="ko-KR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), 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경력</a:t>
                      </a:r>
                      <a:r>
                        <a:rPr lang="en-US" altLang="ko-KR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기간</a:t>
                      </a:r>
                      <a:r>
                        <a:rPr lang="en-US" altLang="ko-KR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직위 등</a:t>
                      </a:r>
                      <a:r>
                        <a:rPr lang="en-US" altLang="ko-KR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700" kern="0" spc="-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47650" marR="0" indent="-247650" algn="just" fontAlgn="base" latinLnBrk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ko-KR" altLang="en-US" sz="700" b="1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   다</a:t>
                      </a:r>
                      <a:r>
                        <a:rPr lang="en-US" altLang="ko-KR" sz="700" b="1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. </a:t>
                      </a:r>
                      <a:r>
                        <a:rPr lang="ko-KR" altLang="en-US" sz="700" b="1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개인정보의 보유 및 이용･제공기간 </a:t>
                      </a:r>
                      <a:endParaRPr lang="ko-KR" altLang="en-US" sz="700" b="1" kern="0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    - 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본 동의서가 작성된 때로부터 과제사업 공고</a:t>
                      </a:r>
                      <a:r>
                        <a:rPr lang="en-US" altLang="ko-KR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접수기간</a:t>
                      </a:r>
                      <a:r>
                        <a:rPr lang="en-US" altLang="ko-KR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접수정보 보유기간까지 </a:t>
                      </a:r>
                      <a:r>
                        <a:rPr lang="en-US" altLang="ko-KR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700" kern="0" spc="-3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영구</a:t>
                      </a:r>
                      <a:r>
                        <a:rPr lang="en-US" altLang="ko-KR" sz="700" kern="0" spc="-3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700" kern="0" spc="-3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             </a:t>
                      </a: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- </a:t>
                      </a:r>
                      <a:r>
                        <a:rPr lang="ko-KR" altLang="en-US" sz="7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본 동의서가 작성된 때로부터 관련 규칙에서 정한 정산서류 보유기간까지 </a:t>
                      </a: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(5</a:t>
                      </a:r>
                      <a:r>
                        <a:rPr lang="ko-KR" altLang="en-US" sz="70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년</a:t>
                      </a: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700" kern="0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6200" marR="0" indent="-76200" algn="just" fontAlgn="base" latinLnBrk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ko-KR" altLang="en-US" sz="700" b="1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   </a:t>
                      </a:r>
                      <a:r>
                        <a:rPr lang="ko-KR" altLang="en-US" sz="700" b="1" kern="0" spc="-40" baseline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</a:t>
                      </a:r>
                      <a:r>
                        <a:rPr lang="ko-KR" altLang="en-US" sz="700" b="1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라</a:t>
                      </a:r>
                      <a:r>
                        <a:rPr lang="en-US" altLang="ko-KR" sz="700" b="1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. </a:t>
                      </a:r>
                      <a:r>
                        <a:rPr lang="ko-KR" altLang="en-US" sz="700" b="1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동의를 거부할 권리와 거부에 따른 불이익</a:t>
                      </a:r>
                      <a:endParaRPr lang="ko-KR" altLang="en-US" sz="700" b="1" kern="0" spc="-4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6200" marR="0" indent="-76200" algn="just" fontAlgn="base" latinLnBrk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    - </a:t>
                      </a:r>
                      <a:r>
                        <a:rPr lang="ko-KR" altLang="en-US" sz="700" kern="0" spc="-8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상기 본인은 상기 개인정보의 수집에 대하여 거부할 권리를 보유하고 있음을 인지하고 있음</a:t>
                      </a:r>
                      <a:r>
                        <a:rPr lang="ko-KR" altLang="en-US" sz="700" kern="0" spc="-80" baseline="0" dirty="0">
                          <a:solidFill>
                            <a:schemeClr val="tx1"/>
                          </a:solidFill>
                          <a:effectLst/>
                          <a:ea typeface="+mn-ea"/>
                        </a:rPr>
                        <a:t>                                                   </a:t>
                      </a:r>
                      <a:r>
                        <a:rPr lang="en-US" altLang="ko-KR" sz="70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- 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거부에 따른 불이익 </a:t>
                      </a:r>
                      <a:r>
                        <a:rPr lang="en-US" altLang="ko-KR" sz="700" kern="0" spc="-4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: </a:t>
                      </a:r>
                      <a:r>
                        <a:rPr lang="ko-KR" altLang="en-US" sz="700" kern="0" spc="-40" dirty="0" err="1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콘텐츠지원사업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협약 및 </a:t>
                      </a:r>
                      <a:r>
                        <a:rPr lang="ko-KR" altLang="en-US" sz="700" kern="0" spc="-40" dirty="0" err="1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수행관리치침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등 관련 </a:t>
                      </a:r>
                      <a:r>
                        <a:rPr lang="ko-KR" altLang="en-US" sz="700" kern="0" spc="-40" dirty="0" err="1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제규칙에</a:t>
                      </a:r>
                      <a:r>
                        <a:rPr lang="ko-KR" altLang="en-US" sz="7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의거한 제재조치</a:t>
                      </a:r>
                      <a:endParaRPr lang="en-US" altLang="ko-KR" sz="700" kern="0" spc="-40" dirty="0">
                        <a:solidFill>
                          <a:schemeClr val="tx1"/>
                        </a:solidFill>
                        <a:effectLst/>
                        <a:ea typeface="맑은 고딕"/>
                      </a:endParaRPr>
                    </a:p>
                    <a:p>
                      <a:pPr marL="365760" marR="0" indent="-36576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1000" b="1" i="0" kern="0" spc="-4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2024 </a:t>
                      </a:r>
                      <a:r>
                        <a:rPr lang="ko-KR" altLang="en-US" sz="1000" b="0" i="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년</a:t>
                      </a:r>
                      <a:r>
                        <a:rPr lang="ko-KR" altLang="en-US" sz="1000" b="1" i="1" kern="0" spc="-40" dirty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  </a:t>
                      </a:r>
                      <a:r>
                        <a:rPr lang="en-US" altLang="ko-KR" sz="1000" b="0" i="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5</a:t>
                      </a:r>
                      <a:r>
                        <a:rPr lang="ko-KR" altLang="en-US" sz="1000" b="0" i="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월</a:t>
                      </a:r>
                      <a:r>
                        <a:rPr lang="ko-KR" altLang="en-US" sz="1000" b="1" i="1" kern="0" spc="-40" dirty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 </a:t>
                      </a:r>
                      <a:r>
                        <a:rPr lang="en-US" altLang="ko-KR" sz="1000" b="1" i="1" kern="0" spc="-40" dirty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00 </a:t>
                      </a:r>
                      <a:r>
                        <a:rPr lang="ko-KR" altLang="en-US" sz="1000" b="0" i="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일 </a:t>
                      </a:r>
                      <a:r>
                        <a:rPr lang="ko-KR" altLang="en-US" sz="1000" b="1" i="1" kern="0" spc="-40" dirty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    </a:t>
                      </a:r>
                      <a:endParaRPr lang="en-US" altLang="ko-KR" sz="1000" b="1" i="1" kern="0" spc="-40" dirty="0">
                        <a:solidFill>
                          <a:srgbClr val="0000FF"/>
                        </a:solidFill>
                        <a:effectLst/>
                        <a:ea typeface="맑은 고딕"/>
                      </a:endParaRPr>
                    </a:p>
                    <a:p>
                      <a:pPr marL="365760" marR="0" indent="-36576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r>
                        <a:rPr lang="en-US" altLang="ko-KR" sz="10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 (</a:t>
                      </a:r>
                      <a:r>
                        <a:rPr lang="ko-KR" altLang="en-US" sz="10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재</a:t>
                      </a:r>
                      <a:r>
                        <a:rPr lang="en-US" altLang="ko-KR" sz="10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)</a:t>
                      </a:r>
                      <a:r>
                        <a:rPr lang="ko-KR" altLang="en-US" sz="1000" kern="0" spc="-40" dirty="0" err="1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경기콘텐츠진흥원장</a:t>
                      </a:r>
                      <a:r>
                        <a:rPr lang="ko-KR" altLang="en-US" sz="1000" kern="0" spc="-4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귀하</a:t>
                      </a:r>
                      <a:endParaRPr lang="en-US" altLang="ko-KR" sz="1000" kern="0" spc="-40" dirty="0">
                        <a:solidFill>
                          <a:schemeClr val="tx1"/>
                        </a:solidFill>
                        <a:effectLst/>
                        <a:ea typeface="맑은 고딕"/>
                      </a:endParaRPr>
                    </a:p>
                    <a:p>
                      <a:pPr marL="365760" marR="0" indent="-36576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3180" algn="l"/>
                        </a:tabLst>
                      </a:pPr>
                      <a:endParaRPr lang="ko-KR" altLang="en-US" sz="600" kern="0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434" marR="9434" marT="9434" marB="9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873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73099"/>
              </p:ext>
            </p:extLst>
          </p:nvPr>
        </p:nvGraphicFramePr>
        <p:xfrm>
          <a:off x="107504" y="51470"/>
          <a:ext cx="8928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□ </a:t>
                      </a:r>
                      <a:r>
                        <a:rPr lang="en-US" altLang="ko-KR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[</a:t>
                      </a: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붙임</a:t>
                      </a:r>
                      <a:r>
                        <a:rPr lang="en-US" altLang="ko-KR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2]</a:t>
                      </a: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지원기업 참여제한 체크리스트</a:t>
                      </a:r>
                      <a:r>
                        <a:rPr lang="en-US" altLang="ko-KR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※ </a:t>
                      </a:r>
                      <a:r>
                        <a:rPr lang="ko-KR" altLang="en-US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서명 이미지파일 추가 혹은 출력후 자필서명하여 스캔 </a:t>
                      </a:r>
                      <a:r>
                        <a:rPr lang="en-US" altLang="ko-KR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/ </a:t>
                      </a:r>
                      <a:r>
                        <a:rPr lang="ko-KR" altLang="en-US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서명 필수 </a:t>
                      </a:r>
                      <a:r>
                        <a:rPr lang="ko-KR" altLang="en-US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499651"/>
              </p:ext>
            </p:extLst>
          </p:nvPr>
        </p:nvGraphicFramePr>
        <p:xfrm>
          <a:off x="107504" y="483519"/>
          <a:ext cx="8928992" cy="3422926"/>
        </p:xfrm>
        <a:graphic>
          <a:graphicData uri="http://schemas.openxmlformats.org/drawingml/2006/table">
            <a:tbl>
              <a:tblPr/>
              <a:tblGrid>
                <a:gridCol w="438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3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552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7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구분</a:t>
                      </a:r>
                      <a:endParaRPr lang="ko-KR" altLang="en-US" sz="1100" b="1" kern="0" spc="-7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7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체크사항</a:t>
                      </a:r>
                      <a:endParaRPr lang="ko-KR" altLang="en-US" sz="1100" b="1" kern="0" spc="-7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64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6540" marR="0" indent="-25654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  </a:t>
                      </a:r>
                      <a:r>
                        <a:rPr lang="ko-KR" altLang="en-US" sz="900" b="0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ㅇ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900" b="0" kern="0" spc="-6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신청일 현재 사업자가 우리 원 또는 타 기관의 </a:t>
                      </a:r>
                      <a:r>
                        <a:rPr lang="ko-KR" altLang="en-US" sz="900" b="0" kern="0" spc="-6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콘텐츠</a:t>
                      </a:r>
                      <a:r>
                        <a:rPr lang="ko-KR" altLang="en-US" sz="900" b="0" kern="0" spc="-6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지원사업에서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동일한 과제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과제 목표와 산출물이 동일한 경우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로 지원금을 직접 교부</a:t>
                      </a:r>
                      <a:endParaRPr lang="en-US" altLang="ko-KR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/>
                      </a:endParaRPr>
                    </a:p>
                    <a:p>
                      <a:pPr marL="256540" marR="0" indent="-25654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      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받아 과제완료 또는 수행중인 과제가 있다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64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6540" marR="0" indent="-25654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  ㅇ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900" b="0" kern="0" spc="-6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신청일 현재 경기콘텐츠진흥원에서 </a:t>
                      </a:r>
                      <a:r>
                        <a:rPr lang="en-US" altLang="ko-KR" sz="900" b="0" kern="0" spc="-6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2,500</a:t>
                      </a:r>
                      <a:r>
                        <a:rPr lang="ko-KR" altLang="en-US" sz="900" b="0" kern="0" spc="-6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만원을 초과하는 지원금을 직접 교부 받아 추진 중인 과제가 </a:t>
                      </a:r>
                      <a:r>
                        <a:rPr lang="en-US" altLang="ko-KR" sz="900" b="0" kern="0" spc="-6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2</a:t>
                      </a:r>
                      <a:r>
                        <a:rPr lang="ko-KR" altLang="en-US" sz="900" b="0" kern="0" spc="-6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개 이상이다</a:t>
                      </a:r>
                      <a:r>
                        <a:rPr lang="en-US" altLang="ko-KR" sz="900" b="0" kern="0" spc="-6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.</a:t>
                      </a:r>
                      <a:endParaRPr lang="en-US" altLang="ko-KR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altLang="ko-KR" sz="9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1900366"/>
                  </a:ext>
                </a:extLst>
              </a:tr>
              <a:tr h="37745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6540" marR="0" indent="-25654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  </a:t>
                      </a:r>
                      <a:r>
                        <a:rPr lang="ko-KR" altLang="en-US" sz="900" b="0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ㅇ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</a:t>
                      </a:r>
                      <a:r>
                        <a:rPr lang="ko-KR" altLang="en-US" sz="900" b="0" kern="0" spc="-3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신청일 현재 사업자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가 대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·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중소기업상생협력촉진에 관한 법률 제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조 제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호의 대기</a:t>
                      </a:r>
                      <a:r>
                        <a:rPr lang="ko-KR" altLang="en-US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업과 그 계열사</a:t>
                      </a:r>
                      <a:r>
                        <a:rPr lang="en-US" altLang="ko-KR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「독점규제 및 공정거래에 관한 법률」</a:t>
                      </a:r>
                      <a:r>
                        <a:rPr lang="ko-KR" altLang="en-US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altLang="ko-KR" sz="900" b="0" kern="0" spc="-2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56540" marR="0" indent="-25654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       </a:t>
                      </a:r>
                      <a:r>
                        <a:rPr lang="ko-KR" altLang="en-US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제</a:t>
                      </a:r>
                      <a:r>
                        <a:rPr lang="en-US" altLang="ko-KR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ko-KR" altLang="en-US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조제</a:t>
                      </a:r>
                      <a:r>
                        <a:rPr lang="en-US" altLang="ko-KR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ko-KR" altLang="en-US" sz="900" b="0" kern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호에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따른 계열회사를 말한다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에 해당한다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32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0" spc="0">
                          <a:solidFill>
                            <a:srgbClr val="363636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7810" marR="0" indent="-25781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kern="0" spc="0" dirty="0">
                          <a:solidFill>
                            <a:srgbClr val="363636"/>
                          </a:solidFill>
                          <a:effectLst/>
                          <a:latin typeface="+mn-lt"/>
                          <a:ea typeface="맑은 고딕"/>
                        </a:rPr>
                        <a:t>   </a:t>
                      </a:r>
                      <a:r>
                        <a:rPr lang="ko-KR" altLang="en-US" sz="900" b="0" kern="0" spc="0" dirty="0" err="1">
                          <a:solidFill>
                            <a:srgbClr val="363636"/>
                          </a:solidFill>
                          <a:effectLst/>
                          <a:latin typeface="+mn-lt"/>
                          <a:ea typeface="맑은 고딕"/>
                        </a:rPr>
                        <a:t>ㅇ</a:t>
                      </a:r>
                      <a:r>
                        <a:rPr lang="ko-KR" altLang="en-US" sz="900" b="0" kern="0" spc="0" dirty="0">
                          <a:solidFill>
                            <a:srgbClr val="363636"/>
                          </a:solidFill>
                          <a:effectLst/>
                          <a:latin typeface="+mn-lt"/>
                          <a:ea typeface="맑은 고딕"/>
                        </a:rPr>
                        <a:t> </a:t>
                      </a:r>
                      <a:r>
                        <a:rPr lang="ko-KR" altLang="en-US" sz="900" b="0" kern="0" spc="-10" dirty="0">
                          <a:solidFill>
                            <a:srgbClr val="363636"/>
                          </a:solidFill>
                          <a:effectLst/>
                          <a:latin typeface="+mn-lt"/>
                          <a:ea typeface="맑은 고딕"/>
                        </a:rPr>
                        <a:t>신청일 현재 국세 또는 지방세 체납사실이 있다</a:t>
                      </a:r>
                      <a:r>
                        <a:rPr lang="en-US" altLang="ko-KR" sz="900" b="0" kern="0" spc="0" dirty="0">
                          <a:solidFill>
                            <a:srgbClr val="363636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ko-KR" altLang="en-US" sz="900" b="0" kern="0" spc="-10" dirty="0">
                        <a:solidFill>
                          <a:srgbClr val="363636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2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0350" marR="0" indent="-26035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  </a:t>
                      </a:r>
                      <a:r>
                        <a:rPr lang="ko-KR" altLang="en-US" sz="900" b="0" kern="0" spc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ㅇ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4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번의 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사유 또는 기업의 재무제표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신용도 평가 상 이행보증증권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계약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선금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중도금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잔금 등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의 발행 및 제출이 불가능하다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75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0350" marR="0" indent="-26035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  </a:t>
                      </a:r>
                      <a:r>
                        <a:rPr lang="ko-KR" altLang="en-US" sz="900" b="0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ㅇ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경기도 기업지원 기준 의거 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11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개 법 위반 사실이 있으며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, 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최종 선정 및 협약 시 법 위반 사실확인서를 제출할 수 없다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.</a:t>
                      </a: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7747341"/>
                  </a:ext>
                </a:extLst>
              </a:tr>
              <a:tr h="47775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0350" marR="0" indent="-26035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  ㅇ 본 사업 참여 관련 행사</a:t>
                      </a:r>
                      <a:r>
                        <a:rPr lang="en-US" altLang="ko-KR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(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중간</a:t>
                      </a:r>
                      <a:r>
                        <a:rPr lang="en-US" altLang="ko-KR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, 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결과평가</a:t>
                      </a:r>
                      <a:r>
                        <a:rPr lang="en-US" altLang="ko-KR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, 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성과발표회 등</a:t>
                      </a:r>
                      <a:r>
                        <a:rPr lang="en-US" altLang="ko-KR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)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및 조사</a:t>
                      </a:r>
                      <a:r>
                        <a:rPr lang="en-US" altLang="ko-KR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(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성과</a:t>
                      </a:r>
                      <a:r>
                        <a:rPr lang="en-US" altLang="ko-KR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, 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투자유치</a:t>
                      </a:r>
                      <a:r>
                        <a:rPr lang="en-US" altLang="ko-KR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)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에 임할 수 없다</a:t>
                      </a:r>
                      <a:r>
                        <a:rPr lang="en-US" altLang="ko-KR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. </a:t>
                      </a:r>
                      <a:r>
                        <a:rPr lang="ko-KR" altLang="en-US" sz="9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 </a:t>
                      </a:r>
                      <a:endParaRPr lang="en-US" altLang="ko-KR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altLang="ko-KR" sz="9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□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816" marR="15816" marT="15816" marB="15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4276534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827584" y="3651870"/>
            <a:ext cx="74888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ko-KR" altLang="en-US" dirty="0"/>
          </a:p>
          <a:p>
            <a:pPr algn="ctr" fontAlgn="base" latinLnBrk="0"/>
            <a:r>
              <a:rPr lang="ko-KR" altLang="en-US" sz="1200" dirty="0"/>
              <a:t>상기와 같이 지원업체 참여제한에 해당사항이 없음</a:t>
            </a:r>
            <a:r>
              <a:rPr lang="en-US" altLang="ko-KR" sz="1200" dirty="0"/>
              <a:t>(No)</a:t>
            </a:r>
            <a:r>
              <a:rPr lang="ko-KR" altLang="en-US" sz="1200" dirty="0"/>
              <a:t>을 확인합니다</a:t>
            </a:r>
            <a:r>
              <a:rPr lang="en-US" altLang="ko-KR" sz="1200" dirty="0"/>
              <a:t>.</a:t>
            </a:r>
          </a:p>
          <a:p>
            <a:pPr algn="ctr" fontAlgn="base" latinLnBrk="0"/>
            <a:r>
              <a:rPr lang="en-US" altLang="ko-KR" sz="1050" dirty="0"/>
              <a:t>※ </a:t>
            </a:r>
            <a:r>
              <a:rPr lang="ko-KR" altLang="en-US" sz="1050" dirty="0"/>
              <a:t>추후 관련 증빙자료 요구 될 수 있음</a:t>
            </a:r>
            <a:endParaRPr lang="en-US" altLang="ko-KR" sz="1050" dirty="0"/>
          </a:p>
          <a:p>
            <a:pPr algn="ctr" fontAlgn="base" latinLnBrk="0"/>
            <a:endParaRPr lang="ko-KR" altLang="en-US" sz="1200" dirty="0"/>
          </a:p>
          <a:p>
            <a:pPr algn="ctr" fontAlgn="base"/>
            <a:r>
              <a:rPr lang="ko-KR" altLang="en-US" sz="1200" dirty="0"/>
              <a:t>회사명 </a:t>
            </a:r>
            <a:r>
              <a:rPr lang="en-US" altLang="ko-KR" sz="1200" dirty="0"/>
              <a:t>:          </a:t>
            </a:r>
            <a:r>
              <a:rPr lang="en-US" altLang="ko-KR" sz="1200" b="1" i="1" dirty="0">
                <a:solidFill>
                  <a:srgbClr val="0000FF"/>
                </a:solidFill>
              </a:rPr>
              <a:t>000</a:t>
            </a:r>
            <a:r>
              <a:rPr lang="en-US" altLang="ko-KR" sz="1200" dirty="0"/>
              <a:t>                        / </a:t>
            </a:r>
            <a:r>
              <a:rPr lang="ko-KR" altLang="en-US" sz="1200" dirty="0"/>
              <a:t>대표자 </a:t>
            </a:r>
            <a:r>
              <a:rPr lang="en-US" altLang="ko-KR" sz="1200" dirty="0"/>
              <a:t>:           </a:t>
            </a:r>
            <a:r>
              <a:rPr lang="en-US" altLang="ko-KR" sz="1200" b="1" i="1" dirty="0">
                <a:solidFill>
                  <a:srgbClr val="0000FF"/>
                </a:solidFill>
              </a:rPr>
              <a:t>000</a:t>
            </a:r>
            <a:r>
              <a:rPr lang="en-US" altLang="ko-KR" sz="1200" dirty="0"/>
              <a:t>              (</a:t>
            </a:r>
            <a:r>
              <a:rPr lang="ko-KR" altLang="en-US" sz="1200" dirty="0"/>
              <a:t>서명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1702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30225"/>
              </p:ext>
            </p:extLst>
          </p:nvPr>
        </p:nvGraphicFramePr>
        <p:xfrm>
          <a:off x="107504" y="51470"/>
          <a:ext cx="8928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□ </a:t>
                      </a:r>
                      <a:r>
                        <a:rPr lang="en-US" altLang="ko-KR" sz="1800" b="1" kern="0" spc="-4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[</a:t>
                      </a:r>
                      <a:r>
                        <a:rPr lang="ko-KR" altLang="en-US" sz="1800" b="1" kern="0" spc="-4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붙임</a:t>
                      </a:r>
                      <a:r>
                        <a:rPr lang="en-US" altLang="ko-KR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altLang="ko-KR" sz="1800" b="1" kern="0" spc="-4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]</a:t>
                      </a:r>
                      <a:r>
                        <a:rPr lang="ko-KR" altLang="en-US" sz="1800" b="1" kern="0" spc="-4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사업자등록증 </a:t>
                      </a:r>
                      <a:r>
                        <a:rPr lang="en-US" altLang="ko-KR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※ </a:t>
                      </a:r>
                      <a:r>
                        <a:rPr lang="ko-KR" altLang="en-US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이미지 파일 첨부 </a:t>
                      </a:r>
                      <a:r>
                        <a:rPr lang="en-US" altLang="ko-KR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/ </a:t>
                      </a:r>
                      <a:r>
                        <a:rPr lang="ko-KR" altLang="en-US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주소지확인용</a:t>
                      </a:r>
                      <a:endParaRPr lang="ko-KR" altLang="en-US" sz="1000" b="1" kern="1200" dirty="0">
                        <a:solidFill>
                          <a:srgbClr val="FF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783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2540"/>
              </p:ext>
            </p:extLst>
          </p:nvPr>
        </p:nvGraphicFramePr>
        <p:xfrm>
          <a:off x="107504" y="51470"/>
          <a:ext cx="8928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0" spc="-4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□ </a:t>
                      </a:r>
                      <a:r>
                        <a:rPr lang="en-US" altLang="ko-KR" sz="1800" b="1" kern="0" spc="-4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[</a:t>
                      </a:r>
                      <a:r>
                        <a:rPr lang="ko-KR" altLang="en-US" sz="1800" b="1" kern="0" spc="-4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붙임</a:t>
                      </a:r>
                      <a:r>
                        <a:rPr lang="en-US" altLang="ko-KR" sz="1800" b="1" kern="0" spc="-4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4]</a:t>
                      </a:r>
                      <a:r>
                        <a:rPr lang="ko-KR" altLang="en-US" sz="1800" b="1" kern="0" spc="-4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지원기업 투자유치 현황 </a:t>
                      </a:r>
                      <a:r>
                        <a:rPr lang="en-US" altLang="ko-KR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※ </a:t>
                      </a:r>
                      <a:r>
                        <a:rPr lang="ko-KR" altLang="en-US" sz="10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지원기업 투자유치 현황을 파악하고 적극 지원하기 위해 대내적인 자료로만 활용</a:t>
                      </a:r>
                      <a:endParaRPr lang="ko-KR" altLang="en-US" sz="1000" b="1" kern="1200" dirty="0">
                        <a:solidFill>
                          <a:srgbClr val="FF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DE41BF0F-B40E-45D9-B597-FA600855B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84452"/>
              </p:ext>
            </p:extLst>
          </p:nvPr>
        </p:nvGraphicFramePr>
        <p:xfrm>
          <a:off x="107504" y="483518"/>
          <a:ext cx="8928993" cy="4542320"/>
        </p:xfrm>
        <a:graphic>
          <a:graphicData uri="http://schemas.openxmlformats.org/drawingml/2006/table">
            <a:tbl>
              <a:tblPr/>
              <a:tblGrid>
                <a:gridCol w="1711391">
                  <a:extLst>
                    <a:ext uri="{9D8B030D-6E8A-4147-A177-3AD203B41FA5}">
                      <a16:colId xmlns:a16="http://schemas.microsoft.com/office/drawing/2014/main" val="4270651696"/>
                    </a:ext>
                  </a:extLst>
                </a:gridCol>
                <a:gridCol w="1562574">
                  <a:extLst>
                    <a:ext uri="{9D8B030D-6E8A-4147-A177-3AD203B41FA5}">
                      <a16:colId xmlns:a16="http://schemas.microsoft.com/office/drawing/2014/main" val="1663900702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200550772"/>
                    </a:ext>
                  </a:extLst>
                </a:gridCol>
                <a:gridCol w="241188">
                  <a:extLst>
                    <a:ext uri="{9D8B030D-6E8A-4147-A177-3AD203B41FA5}">
                      <a16:colId xmlns:a16="http://schemas.microsoft.com/office/drawing/2014/main" val="2263912239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3283129176"/>
                    </a:ext>
                  </a:extLst>
                </a:gridCol>
                <a:gridCol w="825268">
                  <a:extLst>
                    <a:ext uri="{9D8B030D-6E8A-4147-A177-3AD203B41FA5}">
                      <a16:colId xmlns:a16="http://schemas.microsoft.com/office/drawing/2014/main" val="2717729184"/>
                    </a:ext>
                  </a:extLst>
                </a:gridCol>
                <a:gridCol w="2009022">
                  <a:extLst>
                    <a:ext uri="{9D8B030D-6E8A-4147-A177-3AD203B41FA5}">
                      <a16:colId xmlns:a16="http://schemas.microsoft.com/office/drawing/2014/main" val="2996144196"/>
                    </a:ext>
                  </a:extLst>
                </a:gridCol>
              </a:tblGrid>
              <a:tr h="2210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-1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기업명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874226"/>
                  </a:ext>
                </a:extLst>
              </a:tr>
              <a:tr h="2210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-1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대표자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000" b="1" kern="0" spc="-1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사업자등록번호</a:t>
                      </a:r>
                      <a:endParaRPr lang="ko-KR" altLang="en-US" sz="1000"/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-120">
                        <a:solidFill>
                          <a:srgbClr val="000000"/>
                        </a:solidFill>
                        <a:effectLst/>
                        <a:latin typeface="+mn-lt"/>
                        <a:ea typeface="휴먼고딕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004946"/>
                  </a:ext>
                </a:extLst>
              </a:tr>
              <a:tr h="2210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-1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연락처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en-US" sz="1000" b="1" kern="0" spc="-1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e-mail</a:t>
                      </a:r>
                      <a:endParaRPr lang="ko-KR" altLang="en-US" sz="1000"/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-120">
                        <a:solidFill>
                          <a:srgbClr val="000000"/>
                        </a:solidFill>
                        <a:effectLst/>
                        <a:latin typeface="+mn-lt"/>
                        <a:ea typeface="휴먼고딕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541457"/>
                  </a:ext>
                </a:extLst>
              </a:tr>
              <a:tr h="2210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투자 선호도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투자 받을 의향이 있습니다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.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투자 받을 의향이 없습니다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. </a:t>
                      </a:r>
                      <a:endParaRPr lang="ko-KR" altLang="en-US" sz="1000"/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241301"/>
                  </a:ext>
                </a:extLst>
              </a:tr>
              <a:tr h="221073">
                <a:tc gridSpan="7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FF"/>
                          </a:solidFill>
                          <a:effectLst/>
                          <a:latin typeface="+mn-lt"/>
                          <a:ea typeface="휴먼고딕"/>
                        </a:rPr>
                        <a:t>※</a:t>
                      </a:r>
                      <a:r>
                        <a:rPr lang="ko-KR" altLang="en-US" sz="1000" kern="0" spc="0">
                          <a:solidFill>
                            <a:srgbClr val="0000FF"/>
                          </a:solidFill>
                          <a:effectLst/>
                          <a:latin typeface="+mn-lt"/>
                          <a:ea typeface="휴먼고딕"/>
                        </a:rPr>
                        <a:t>기존 투자를 받은 기업이거나 의향이 있는 기업은 아래 항목 체크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968546"/>
                  </a:ext>
                </a:extLst>
              </a:tr>
              <a:tr h="70932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투자단계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극초기 기업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Pre-Seed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(5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천미만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초기 기업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Seed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2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(5</a:t>
                      </a:r>
                      <a:r>
                        <a:rPr lang="ko-KR" altLang="en-US" sz="1000" kern="0" spc="-2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천 이상 </a:t>
                      </a:r>
                      <a:r>
                        <a:rPr lang="en-US" altLang="ko-KR" sz="1000" kern="0" spc="-2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~ 2</a:t>
                      </a:r>
                      <a:r>
                        <a:rPr lang="ko-KR" altLang="en-US" sz="1000" kern="0" spc="-2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억 이내</a:t>
                      </a:r>
                      <a:r>
                        <a:rPr lang="en-US" altLang="ko-KR" sz="1000" kern="0" spc="-2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초중기 기업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Pre-A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17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(2</a:t>
                      </a:r>
                      <a:r>
                        <a:rPr lang="ko-KR" altLang="en-US" sz="1000" kern="0" spc="-17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억 이상</a:t>
                      </a:r>
                      <a:r>
                        <a:rPr lang="en-US" altLang="ko-KR" sz="1000" kern="0" spc="-17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~10</a:t>
                      </a:r>
                      <a:r>
                        <a:rPr lang="ko-KR" altLang="en-US" sz="1000" kern="0" spc="-17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억 이내</a:t>
                      </a:r>
                      <a:r>
                        <a:rPr lang="en-US" altLang="ko-KR" sz="1000" kern="0" spc="-17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)</a:t>
                      </a:r>
                      <a:endParaRPr lang="ko-KR" altLang="en-US" sz="1000"/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중견기업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Series A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이상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(10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억 이상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398127"/>
                  </a:ext>
                </a:extLst>
              </a:tr>
              <a:tr h="9534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투자자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추진 중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비공개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공개가능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i="1" u="sng" kern="0" spc="0">
                          <a:solidFill>
                            <a:srgbClr val="A6A6A6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휴먼고딕"/>
                        </a:rPr>
                        <a:t>투자자 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추진 중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비공개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공개가능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i="1" u="sng" kern="0" spc="0">
                          <a:solidFill>
                            <a:srgbClr val="A6A6A6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휴먼고딕"/>
                        </a:rPr>
                        <a:t>투자자 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추진 중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비공개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공개가능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i="1" u="sng" kern="0" spc="0">
                          <a:solidFill>
                            <a:srgbClr val="A6A6A6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휴먼고딕"/>
                        </a:rPr>
                        <a:t>투자자 </a:t>
                      </a:r>
                      <a:endParaRPr lang="ko-KR" altLang="en-US" sz="1000"/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추진 중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비공개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공개가능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i="1" u="sng" kern="0" spc="0">
                          <a:solidFill>
                            <a:srgbClr val="A6A6A6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휴먼고딕"/>
                        </a:rPr>
                        <a:t>투자자 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516781"/>
                  </a:ext>
                </a:extLst>
              </a:tr>
              <a:tr h="25991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투자연도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휴먼고딕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휴먼고딕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16238"/>
                  </a:ext>
                </a:extLst>
              </a:tr>
              <a:tr h="25991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라운드 투자금액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휴먼고딕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휴먼고딕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187155"/>
                  </a:ext>
                </a:extLst>
              </a:tr>
              <a:tr h="2210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라운드 계획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연내 투자유치 계획이 있습니다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.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연내 투자유치 계획이 없습니다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. 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072059"/>
                  </a:ext>
                </a:extLst>
              </a:tr>
              <a:tr h="221073">
                <a:tc gridSpan="7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FF"/>
                          </a:solidFill>
                          <a:effectLst/>
                          <a:latin typeface="+mn-lt"/>
                          <a:ea typeface="휴먼고딕"/>
                        </a:rPr>
                        <a:t>※</a:t>
                      </a:r>
                      <a:r>
                        <a:rPr lang="ko-KR" altLang="en-US" sz="1000" kern="0" spc="0">
                          <a:solidFill>
                            <a:srgbClr val="0000FF"/>
                          </a:solidFill>
                          <a:effectLst/>
                          <a:latin typeface="+mn-lt"/>
                          <a:ea typeface="휴먼고딕"/>
                        </a:rPr>
                        <a:t>연내 투자 받을 의향이 있는 기업은 아래 액셀러레이팅 선호도 항목 체크</a:t>
                      </a:r>
                      <a:r>
                        <a:rPr lang="en-US" altLang="ko-KR" sz="1000" kern="0" spc="0">
                          <a:solidFill>
                            <a:srgbClr val="0000FF"/>
                          </a:solidFill>
                          <a:effectLst/>
                          <a:latin typeface="+mn-lt"/>
                          <a:ea typeface="휴먼고딕"/>
                        </a:rPr>
                        <a:t>(</a:t>
                      </a:r>
                      <a:r>
                        <a:rPr lang="ko-KR" altLang="en-US" sz="1000" kern="0" spc="0">
                          <a:solidFill>
                            <a:srgbClr val="0000FF"/>
                          </a:solidFill>
                          <a:effectLst/>
                          <a:latin typeface="+mn-lt"/>
                          <a:ea typeface="휴먼고딕"/>
                        </a:rPr>
                        <a:t>중복체크 가능</a:t>
                      </a:r>
                      <a:r>
                        <a:rPr lang="en-US" altLang="ko-KR" sz="1000" kern="0" spc="0">
                          <a:solidFill>
                            <a:srgbClr val="0000FF"/>
                          </a:solidFill>
                          <a:effectLst/>
                          <a:latin typeface="+mn-lt"/>
                          <a:ea typeface="휴먼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205672"/>
                  </a:ext>
                </a:extLst>
              </a:tr>
              <a:tr h="465198">
                <a:tc gridSpan="7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투자관련 기업진단 □ </a:t>
                      </a:r>
                      <a:r>
                        <a:rPr lang="en-US" altLang="ko-KR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BM</a:t>
                      </a: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고도화 컨설팅 □ </a:t>
                      </a:r>
                      <a:r>
                        <a:rPr lang="en-US" altLang="ko-KR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IR </a:t>
                      </a: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컨설팅 □ </a:t>
                      </a:r>
                      <a:r>
                        <a:rPr lang="en-US" altLang="ko-KR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IR </a:t>
                      </a: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고도화 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투자자 미팅 연계 □ 글로벌 </a:t>
                      </a:r>
                      <a:r>
                        <a:rPr lang="en-US" altLang="ko-KR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IR</a:t>
                      </a: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피칭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904534"/>
                  </a:ext>
                </a:extLst>
              </a:tr>
              <a:tr h="341204">
                <a:tc gridSpan="7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□ 기타 투자유치를 위해 지원받고 싶은 항목</a:t>
                      </a:r>
                      <a:r>
                        <a:rPr lang="en-US" altLang="ko-KR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(</a:t>
                      </a: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페이지 추가하여 자유롭게 기재 가능</a:t>
                      </a:r>
                      <a:r>
                        <a:rPr lang="en-US" altLang="ko-KR" sz="1000" kern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휴먼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0344" marR="20344" marT="5624" marB="562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463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9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534212"/>
              </p:ext>
            </p:extLst>
          </p:nvPr>
        </p:nvGraphicFramePr>
        <p:xfrm>
          <a:off x="107504" y="51470"/>
          <a:ext cx="8928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「상생 </a:t>
                      </a:r>
                      <a:r>
                        <a:rPr lang="ko-KR" altLang="en-US" sz="1800" b="1" kern="0" spc="-4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오픈이노베이션</a:t>
                      </a: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」 지원신청서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937877"/>
              </p:ext>
            </p:extLst>
          </p:nvPr>
        </p:nvGraphicFramePr>
        <p:xfrm>
          <a:off x="107504" y="501781"/>
          <a:ext cx="8928998" cy="2914660"/>
        </p:xfrm>
        <a:graphic>
          <a:graphicData uri="http://schemas.openxmlformats.org/drawingml/2006/table">
            <a:tbl>
              <a:tblPr/>
              <a:tblGrid>
                <a:gridCol w="999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42917916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990797750"/>
                    </a:ext>
                  </a:extLst>
                </a:gridCol>
                <a:gridCol w="3024341">
                  <a:extLst>
                    <a:ext uri="{9D8B030D-6E8A-4147-A177-3AD203B41FA5}">
                      <a16:colId xmlns:a16="http://schemas.microsoft.com/office/drawing/2014/main" val="242366182"/>
                    </a:ext>
                  </a:extLst>
                </a:gridCol>
              </a:tblGrid>
              <a:tr h="383585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사업명</a:t>
                      </a: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262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1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파트너사명</a:t>
                      </a:r>
                      <a:r>
                        <a:rPr lang="en-US" altLang="ko-KR" sz="1000" b="1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_</a:t>
                      </a:r>
                      <a:r>
                        <a:rPr lang="ko-KR" altLang="en-US" sz="1000" b="1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과제번호</a:t>
                      </a:r>
                      <a:r>
                        <a:rPr lang="en-US" altLang="ko-KR" sz="1000" b="1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) </a:t>
                      </a:r>
                      <a:r>
                        <a:rPr lang="ko-KR" altLang="en-US" sz="1000" b="1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사업명 </a:t>
                      </a:r>
                      <a:endParaRPr lang="en-US" altLang="ko-KR" sz="1000" b="1" i="1" kern="0" spc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262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※ </a:t>
                      </a: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예시</a:t>
                      </a:r>
                      <a:r>
                        <a:rPr lang="en-US" altLang="ko-KR" sz="10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ko-KR" sz="1000" b="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ko-KR" altLang="en-US" sz="1000" b="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호반건설</a:t>
                      </a:r>
                      <a:r>
                        <a:rPr lang="en-US" altLang="ko-KR" sz="1000" b="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_1_</a:t>
                      </a:r>
                      <a:r>
                        <a:rPr lang="ko-KR" altLang="en-US" sz="1000" b="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인테리어</a:t>
                      </a:r>
                      <a:r>
                        <a:rPr lang="en-US" altLang="ko-KR" sz="1000" b="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디지털 전환을 위한 </a:t>
                      </a:r>
                      <a:r>
                        <a:rPr lang="en-US" altLang="ko-KR" sz="10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000 </a:t>
                      </a: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콘텐츠솔루션</a:t>
                      </a:r>
                      <a:endParaRPr lang="ko-KR" altLang="en-US" sz="1000" b="0" kern="0" spc="-6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85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사업자</a:t>
                      </a:r>
                      <a:endParaRPr lang="en-US" altLang="ko-KR" sz="1000" b="1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/>
                      </a:endParaRPr>
                    </a:p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(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기업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)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-6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사업자</a:t>
                      </a:r>
                      <a:endParaRPr lang="en-US" altLang="ko-KR" sz="1000" b="1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/>
                      </a:endParaRPr>
                    </a:p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등록번호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ko-KR" altLang="en-US" sz="1000" i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85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사업자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/>
                      </a:endParaRPr>
                    </a:p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주소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en-US" altLang="ko-KR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※</a:t>
                      </a:r>
                      <a:r>
                        <a:rPr lang="ko-KR" altLang="en-US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협약일 기준 경기도 소재 본사</a:t>
                      </a:r>
                      <a:r>
                        <a:rPr lang="en-US" altLang="ko-KR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지사 기업만 신청 가능</a:t>
                      </a:r>
                      <a:endParaRPr lang="en-US" altLang="ko-KR" sz="1000" i="1" kern="0" spc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latinLnBrk="1"/>
                      <a:r>
                        <a:rPr lang="en-US" altLang="ko-KR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경기도</a:t>
                      </a:r>
                      <a:r>
                        <a:rPr lang="en-US" altLang="ko-KR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외 기업 선정 시 본사</a:t>
                      </a:r>
                      <a:r>
                        <a:rPr lang="en-US" altLang="ko-KR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지사 이전 必</a:t>
                      </a:r>
                      <a:r>
                        <a:rPr lang="en-US" altLang="ko-KR" sz="1000" i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ko-KR" altLang="en-US" sz="1000" i="1" kern="0" spc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3BCD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639">
                <a:tc rowSpan="3"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사업책임자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l" defTabSz="914262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성명</a:t>
                      </a:r>
                      <a:endParaRPr lang="ko-KR" altLang="en-US" sz="1000" i="0" kern="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i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대표자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/>
                        </a:rPr>
                        <a:t>성명</a:t>
                      </a:r>
                      <a:endParaRPr lang="ko-KR" altLang="en-US" sz="1000" i="0" kern="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6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Mobile</a:t>
                      </a:r>
                      <a:endParaRPr lang="en-US" sz="1000" i="0" kern="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i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Mobile</a:t>
                      </a:r>
                      <a:endParaRPr lang="en-US" sz="1000" i="0" kern="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6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e-Mail</a:t>
                      </a:r>
                      <a:endParaRPr lang="en-US" sz="1000" i="0" kern="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i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e-Mail</a:t>
                      </a:r>
                      <a:endParaRPr lang="en-US" sz="1000" i="0" kern="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2240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PoC</a:t>
                      </a:r>
                      <a:r>
                        <a:rPr lang="ko-KR" altLang="en-US" sz="10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지원금</a:t>
                      </a: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6200" marR="0" indent="0" algn="l" defTabSz="914262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금 오천만원</a:t>
                      </a:r>
                      <a:r>
                        <a:rPr lang="en-US" altLang="ko-KR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</a:t>
                      </a:r>
                      <a:r>
                        <a:rPr lang="ko-KR" altLang="en-US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금 </a:t>
                      </a:r>
                      <a:r>
                        <a:rPr lang="en-US" altLang="ko-KR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5</a:t>
                      </a:r>
                      <a:r>
                        <a:rPr lang="en-US" altLang="ko-KR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0,000,000 </a:t>
                      </a:r>
                      <a:r>
                        <a:rPr lang="ko-KR" altLang="en-US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원</a:t>
                      </a:r>
                      <a:r>
                        <a:rPr lang="en-US" altLang="ko-KR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)</a:t>
                      </a:r>
                      <a:endParaRPr lang="ko-KR" altLang="en-US" sz="1000" i="0" kern="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자부담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6200" marR="0" indent="0" algn="l" defTabSz="914262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금 오백만원</a:t>
                      </a:r>
                      <a:r>
                        <a:rPr lang="en-US" altLang="ko-KR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</a:t>
                      </a:r>
                      <a:r>
                        <a:rPr lang="ko-KR" altLang="en-US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금 </a:t>
                      </a:r>
                      <a:r>
                        <a:rPr lang="en-US" altLang="ko-KR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5,000,000 </a:t>
                      </a:r>
                      <a:r>
                        <a:rPr lang="ko-KR" altLang="en-US" sz="1000" b="1" i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원</a:t>
                      </a:r>
                      <a:r>
                        <a:rPr lang="en-US" altLang="ko-KR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000" b="0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※</a:t>
                      </a:r>
                      <a:r>
                        <a:rPr lang="ko-KR" altLang="en-US" sz="1000" b="0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현금만 가능</a:t>
                      </a:r>
                      <a:endParaRPr lang="ko-KR" altLang="en-US" sz="1000" i="0" kern="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585">
                <a:tc>
                  <a:txBody>
                    <a:bodyPr/>
                    <a:lstStyle/>
                    <a:p>
                      <a:pPr marL="0" marR="0" lvl="0" indent="0" algn="ctr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총사업비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55,000,000</a:t>
                      </a:r>
                      <a:r>
                        <a:rPr lang="ko-KR" altLang="en-US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원</a:t>
                      </a:r>
                      <a:r>
                        <a:rPr lang="en-US" altLang="ko-KR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지원금</a:t>
                      </a:r>
                      <a:r>
                        <a:rPr lang="en-US" altLang="ko-KR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ko-KR" altLang="en-US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자부담금 합산 총사업비</a:t>
                      </a:r>
                      <a:r>
                        <a:rPr lang="en-US" altLang="ko-KR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lang="ko-KR" altLang="en-US" sz="1000" b="1" i="0" kern="0" spc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 </a:t>
                      </a:r>
                      <a:endParaRPr lang="ko-KR" altLang="en-US" sz="1000" b="1" i="0" kern="0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285" marR="45285" marT="12520" marB="12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82572"/>
              </p:ext>
            </p:extLst>
          </p:nvPr>
        </p:nvGraphicFramePr>
        <p:xfrm>
          <a:off x="107504" y="3563957"/>
          <a:ext cx="8928992" cy="1414519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6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본 지원 신청서의  내용이 사실임을 확인하며</a:t>
                      </a:r>
                      <a:r>
                        <a:rPr lang="en-US" altLang="ko-KR" sz="1200" b="1" kern="0" spc="-6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1200" b="1" kern="0" spc="-6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「</a:t>
                      </a:r>
                      <a:r>
                        <a:rPr lang="en-US" altLang="ko-KR" sz="1200" b="1" kern="0" spc="-6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2024 </a:t>
                      </a:r>
                      <a:r>
                        <a:rPr lang="ko-KR" altLang="en-US" sz="1200" b="1" kern="0" spc="-6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상생 </a:t>
                      </a:r>
                      <a:r>
                        <a:rPr lang="ko-KR" altLang="en-US" sz="1200" b="1" kern="0" spc="-6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오픈이노베이션</a:t>
                      </a:r>
                      <a:r>
                        <a:rPr lang="ko-KR" altLang="en-US" sz="1200" b="1" kern="0" spc="-40" dirty="0" err="1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」에</a:t>
                      </a:r>
                      <a:r>
                        <a:rPr lang="ko-KR" altLang="en-US" sz="1200" b="1" kern="0" spc="-6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200" b="1" kern="0" spc="-6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신청합니다</a:t>
                      </a:r>
                      <a:r>
                        <a:rPr lang="en-US" altLang="ko-KR" sz="1200" b="1" kern="0" spc="-6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.</a:t>
                      </a:r>
                      <a:endParaRPr lang="ko-KR" altLang="en-US" sz="1200" b="1" kern="0" spc="-6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9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2024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년  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0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월   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0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일      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작성인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: 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회사명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직급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성명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인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 </a:t>
                      </a:r>
                      <a:r>
                        <a:rPr lang="en-US" altLang="ko-KR" sz="1000" i="1" kern="0" spc="0" dirty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※</a:t>
                      </a:r>
                      <a:r>
                        <a:rPr lang="ko-KR" altLang="en-US" sz="1000" i="1" kern="0" spc="0" dirty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대표자 또는 사업책임자 작성</a:t>
                      </a:r>
                      <a:endParaRPr lang="ko-KR" altLang="en-US" sz="1000" i="1" kern="0" spc="0" dirty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500" b="1" kern="0" spc="0" dirty="0">
                        <a:solidFill>
                          <a:srgbClr val="000000"/>
                        </a:solidFill>
                        <a:effectLst/>
                        <a:ea typeface="맑은 고딕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 err="1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경기콘텐츠진흥원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 귀중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39" marR="57639" marT="15935" marB="1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75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025167"/>
              </p:ext>
            </p:extLst>
          </p:nvPr>
        </p:nvGraphicFramePr>
        <p:xfrm>
          <a:off x="107504" y="51470"/>
          <a:ext cx="8928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□ 지원기업 현황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908174"/>
              </p:ext>
            </p:extLst>
          </p:nvPr>
        </p:nvGraphicFramePr>
        <p:xfrm>
          <a:off x="107504" y="483519"/>
          <a:ext cx="8928992" cy="4754077"/>
        </p:xfrm>
        <a:graphic>
          <a:graphicData uri="http://schemas.openxmlformats.org/drawingml/2006/table">
            <a:tbl>
              <a:tblPr/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2055">
                <a:tc>
                  <a:txBody>
                    <a:bodyPr/>
                    <a:lstStyle/>
                    <a:p>
                      <a:pPr marL="76200" marR="0" indent="0" algn="dist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사업자명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i="1" kern="0" spc="-6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</a:rPr>
                        <a:t>예비창업자 는 회사명</a:t>
                      </a:r>
                      <a:r>
                        <a:rPr lang="en-US" altLang="ko-KR" sz="1000" i="1" kern="0" spc="-6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</a:rPr>
                        <a:t>(</a:t>
                      </a:r>
                      <a:r>
                        <a:rPr lang="ko-KR" altLang="en-US" sz="1000" i="1" kern="0" spc="-6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</a:rPr>
                        <a:t>예정</a:t>
                      </a:r>
                      <a:r>
                        <a:rPr lang="en-US" altLang="ko-KR" sz="1000" i="1" kern="0" spc="-6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</a:rPr>
                        <a:t>)</a:t>
                      </a:r>
                      <a:r>
                        <a:rPr lang="ko-KR" altLang="en-US" sz="1000" i="1" kern="0" spc="-6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000" i="1" kern="0" spc="-60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</a:rPr>
                        <a:t> 또는 대표자 명</a:t>
                      </a:r>
                      <a:endParaRPr lang="ko-KR" altLang="en-US" sz="1000" kern="0" spc="-6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indent="0" algn="dist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사업자등록번호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예비창업자는 대표자 생년월일 기재</a:t>
                      </a:r>
                      <a:endParaRPr lang="ko-KR" altLang="en-US" sz="1000" i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20">
                <a:tc>
                  <a:txBody>
                    <a:bodyPr/>
                    <a:lstStyle/>
                    <a:p>
                      <a:pPr marL="76200" marR="0" indent="0" algn="dist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기관유형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i="1" kern="0" spc="-6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개인</a:t>
                      </a:r>
                      <a:r>
                        <a:rPr lang="en-US" altLang="ko-KR" sz="100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i="1" kern="0" spc="-6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법인</a:t>
                      </a:r>
                      <a:r>
                        <a:rPr lang="en-US" altLang="ko-KR" sz="100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i="1" kern="0" spc="-6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예비창업자</a:t>
                      </a:r>
                      <a:endParaRPr lang="ko-KR" altLang="en-US" sz="1000" kern="0" spc="-6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indent="0" algn="dist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설립년월일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7">
                <a:tc gridSpan="7"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기업현황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194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기준</a:t>
                      </a: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종업원 수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회사 총 매출액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유동자산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부채비율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부채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자본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100)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031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년말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명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백만원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백만원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예</a:t>
                      </a:r>
                      <a:r>
                        <a:rPr lang="en-US" altLang="ko-KR" sz="10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)500%(50</a:t>
                      </a:r>
                      <a:r>
                        <a:rPr lang="ko-KR" altLang="en-US" sz="1000" b="0" i="1" kern="0" spc="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백만원</a:t>
                      </a:r>
                      <a:r>
                        <a:rPr lang="en-US" altLang="ko-KR" sz="10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/10</a:t>
                      </a:r>
                      <a:r>
                        <a:rPr lang="ko-KR" altLang="en-US" sz="1000" b="0" i="1" kern="0" spc="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백만원</a:t>
                      </a:r>
                      <a:r>
                        <a:rPr lang="en-US" altLang="ko-KR" sz="10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031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년말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명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백만원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백만원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031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년말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명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백만원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백만원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0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850198"/>
                  </a:ext>
                </a:extLst>
              </a:tr>
              <a:tr h="211137">
                <a:tc gridSpan="7"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투자유치 경험 및 지재권 보유 이력 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–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출원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등록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상표권 등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(2021</a:t>
                      </a: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년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~</a:t>
                      </a: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현재까지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  <a:r>
                        <a:rPr lang="en-US" altLang="ko-KR" sz="8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※ </a:t>
                      </a:r>
                      <a:r>
                        <a:rPr lang="ko-KR" altLang="en-US" sz="8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최종</a:t>
                      </a:r>
                      <a:r>
                        <a:rPr lang="ko-KR" altLang="en-US" sz="800" b="1" kern="1200" baseline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 선발기업에 한하여 증빙서류를 </a:t>
                      </a:r>
                      <a:r>
                        <a:rPr lang="ko-KR" altLang="en-US" sz="800" b="1" kern="120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요청할 수 있음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031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유형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내용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완료 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031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출원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맑은 고딕"/>
                        </a:rPr>
                        <a:t>총 </a:t>
                      </a:r>
                      <a:r>
                        <a:rPr lang="en-US" altLang="ko-KR" sz="1000" b="0" i="1" kern="0" spc="0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00</a:t>
                      </a: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맑은 고딕"/>
                        </a:rPr>
                        <a:t>건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031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등록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맑은 고딕"/>
                        </a:rPr>
                        <a:t>총 </a:t>
                      </a:r>
                      <a:r>
                        <a:rPr lang="en-US" altLang="ko-KR" sz="1000" b="0" i="1" kern="0" spc="0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00</a:t>
                      </a: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맑은 고딕"/>
                        </a:rPr>
                        <a:t>건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031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기타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투자유치 등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)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맑은 고딕"/>
                        </a:rPr>
                        <a:t>총 </a:t>
                      </a:r>
                      <a:r>
                        <a:rPr lang="en-US" altLang="ko-KR" sz="1000" b="0" i="1" kern="0" spc="0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00</a:t>
                      </a:r>
                      <a:r>
                        <a:rPr lang="ko-KR" altLang="en-US" sz="1000" b="0" i="1" kern="0" spc="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맑은 고딕"/>
                        </a:rPr>
                        <a:t>건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137">
                <a:tc gridSpan="7"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관련 프로젝트 수행이력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(2021</a:t>
                      </a: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년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~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현재까지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640"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부처명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사업명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과제명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협약기간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지원금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성과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601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i="1" kern="0" spc="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경기콘텐츠진흥원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2022</a:t>
                      </a:r>
                      <a:r>
                        <a:rPr lang="ko-KR" altLang="en-US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년 </a:t>
                      </a:r>
                      <a:r>
                        <a:rPr lang="en-US" altLang="ko-KR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VR/AR </a:t>
                      </a:r>
                      <a:endParaRPr lang="ko-KR" altLang="en-US" sz="900" b="0" i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선발기업 자금지원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00</a:t>
                      </a:r>
                      <a:endParaRPr lang="en-US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~</a:t>
                      </a: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00</a:t>
                      </a:r>
                      <a:r>
                        <a:rPr lang="ko-KR" altLang="en-US" sz="900" b="0" i="1" kern="0" spc="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백만원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제작물의 정량적 지표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175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i="1" kern="0" spc="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</a:rPr>
                        <a:t>한국콘텐츠진흥원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00</a:t>
                      </a:r>
                      <a:endParaRPr lang="en-US" altLang="ko-KR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4649">
                <a:tc gridSpan="7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※ </a:t>
                      </a:r>
                      <a:r>
                        <a:rPr lang="ko-KR" altLang="en-US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관련 프로젝트 대표실적 칸 추가 기재가능</a:t>
                      </a:r>
                      <a:r>
                        <a:rPr lang="en-US" altLang="ko-KR" sz="900" b="0" i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(</a:t>
                      </a:r>
                      <a:r>
                        <a:rPr lang="en-US" altLang="ko-KR" sz="900" b="0" i="1" kern="0" spc="0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 </a:t>
                      </a:r>
                      <a:r>
                        <a:rPr lang="ko-KR" altLang="en-US" sz="900" b="0" i="1" kern="0" spc="0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추가 슬라이드 </a:t>
                      </a:r>
                      <a:r>
                        <a:rPr lang="en-US" altLang="ko-KR" sz="900" b="1" i="1" kern="0" spc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맑은 고딕"/>
                        </a:rPr>
                        <a:t>1</a:t>
                      </a:r>
                      <a:r>
                        <a:rPr lang="ko-KR" altLang="en-US" sz="900" b="1" i="1" kern="0" spc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맑은 고딕"/>
                        </a:rPr>
                        <a:t>장 </a:t>
                      </a:r>
                      <a:r>
                        <a:rPr lang="ko-KR" altLang="en-US" sz="900" b="0" i="1" kern="0" spc="0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이내</a:t>
                      </a:r>
                      <a:r>
                        <a:rPr lang="en-US" altLang="ko-KR" sz="900" b="0" i="1" kern="0" spc="0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)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838" marR="35838" marT="9908" marB="99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88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455880"/>
              </p:ext>
            </p:extLst>
          </p:nvPr>
        </p:nvGraphicFramePr>
        <p:xfrm>
          <a:off x="107504" y="51470"/>
          <a:ext cx="8928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0" spc="-4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□ 참여인력 목록 </a:t>
                      </a:r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※ </a:t>
                      </a:r>
                      <a:r>
                        <a:rPr lang="ko-KR" altLang="en-US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최종</a:t>
                      </a:r>
                      <a:r>
                        <a:rPr lang="ko-KR" altLang="en-US" sz="1000" b="1" kern="1200" baseline="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 선발기업에 </a:t>
                      </a:r>
                      <a:r>
                        <a:rPr lang="ko-KR" altLang="en-US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한하여</a:t>
                      </a:r>
                      <a:r>
                        <a:rPr lang="ko-KR" altLang="en-US" sz="1000" b="1" kern="1200" baseline="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참여자</a:t>
                      </a:r>
                      <a:r>
                        <a:rPr lang="ko-KR" altLang="en-US" sz="1000" b="1" kern="1200" baseline="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000" b="1" kern="1200" dirty="0">
                          <a:solidFill>
                            <a:srgbClr val="FF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세부 이력서를 요청할 수 있음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표 1"/>
          <p:cNvGraphicFramePr>
            <a:graphicFrameLocks noGrp="1"/>
          </p:cNvGraphicFramePr>
          <p:nvPr>
            <p:extLst/>
          </p:nvPr>
        </p:nvGraphicFramePr>
        <p:xfrm>
          <a:off x="323528" y="2715766"/>
          <a:ext cx="7992888" cy="2137853"/>
        </p:xfrm>
        <a:graphic>
          <a:graphicData uri="http://schemas.openxmlformats.org/drawingml/2006/table">
            <a:tbl>
              <a:tblPr/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6184">
                <a:tc>
                  <a:txBody>
                    <a:bodyPr/>
                    <a:lstStyle/>
                    <a:p>
                      <a:pPr marL="0" marR="0" indent="0" algn="just" defTabSz="914262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작성요령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12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작성요령은 삭제하고</a:t>
                      </a:r>
                      <a:r>
                        <a:rPr lang="en-US" altLang="ko-KR" sz="12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,</a:t>
                      </a:r>
                      <a:r>
                        <a:rPr lang="en-US" altLang="ko-KR" sz="1200" i="1" kern="0" spc="0" baseline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ko-KR" altLang="en-US" sz="12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추가인원은 칸을  추가하여 작성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 o </a:t>
                      </a:r>
                      <a:r>
                        <a:rPr lang="ko-KR" altLang="en-US" sz="1200" u="sng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본 사업에 참여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하는 내부인력과 외부인력에 대해 모두 기재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308610" marR="0" indent="-308610" algn="just" defTabSz="914262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lang="en-US" altLang="ko-KR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+mn-ea"/>
                        </a:rPr>
                        <a:t>수행책임자는 본 사업에 대해 최종 의사결정을 할 수 있는 임원급으로 하고 순서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+mn-ea"/>
                        </a:rPr>
                        <a:t>번에 기재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308610" marR="0" indent="-30861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     - </a:t>
                      </a:r>
                      <a:r>
                        <a:rPr lang="ko-KR" altLang="en-US" sz="1000" b="1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내부인력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은 기관에 소속된 </a:t>
                      </a:r>
                      <a:r>
                        <a:rPr lang="en-US" altLang="ko-KR" sz="1000" b="1" u="sng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4</a:t>
                      </a:r>
                      <a:r>
                        <a:rPr lang="ko-KR" altLang="en-US" sz="1000" b="1" u="sng" kern="0" spc="0" dirty="0" err="1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대보험</a:t>
                      </a:r>
                      <a:r>
                        <a:rPr lang="ko-KR" altLang="en-US" sz="1000" b="1" u="sng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 가입된 인력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으로 </a:t>
                      </a:r>
                      <a:r>
                        <a:rPr lang="ko-KR" altLang="en-US" sz="1000" b="0" kern="0" spc="0" dirty="0">
                          <a:solidFill>
                            <a:schemeClr val="tx1"/>
                          </a:solidFill>
                          <a:effectLst/>
                          <a:ea typeface="맑은 고딕"/>
                        </a:rPr>
                        <a:t>본 사업의 수행인력 </a:t>
                      </a:r>
                      <a:endParaRPr lang="ko-KR" altLang="en-US" sz="1000" b="0" kern="0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03530" marR="0" indent="-303530" algn="just" defTabSz="914262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     - </a:t>
                      </a:r>
                      <a:r>
                        <a:rPr lang="ko-KR" altLang="en-US" sz="1000" b="1" kern="0" spc="-1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외부인력</a:t>
                      </a:r>
                      <a:r>
                        <a:rPr lang="ko-KR" altLang="en-US" sz="1000" kern="0" spc="-1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은 기관에 소속되지 않고 지원기간 중 </a:t>
                      </a:r>
                      <a:r>
                        <a:rPr lang="ko-KR" altLang="en-US" sz="1000" b="1" u="sng" kern="0" spc="-1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특정업무에 대해 일정기간 계약을 통해 한시적으로 활용하는 인력</a:t>
                      </a:r>
                      <a:endParaRPr lang="en-US" altLang="ko-KR" sz="1000" b="1" u="sng" kern="0" spc="-10" dirty="0">
                        <a:solidFill>
                          <a:srgbClr val="000000"/>
                        </a:solidFill>
                        <a:effectLst/>
                        <a:ea typeface="맑은 고딕"/>
                      </a:endParaRPr>
                    </a:p>
                    <a:p>
                      <a:pPr marL="303530" marR="0" indent="-30353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- </a:t>
                      </a:r>
                      <a:r>
                        <a:rPr lang="ko-KR" altLang="en-US" sz="1000" b="1" kern="0" spc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채용 예정인력</a:t>
                      </a:r>
                      <a:r>
                        <a:rPr lang="ko-KR" altLang="en-US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에 대해서는 성명 대신 예정인력으로 표기하고</a:t>
                      </a:r>
                      <a:r>
                        <a:rPr lang="en-US" altLang="ko-KR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필요 직위</a:t>
                      </a:r>
                      <a:r>
                        <a:rPr lang="en-US" altLang="ko-KR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필요 경력</a:t>
                      </a:r>
                      <a:r>
                        <a:rPr lang="en-US" altLang="ko-KR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기간</a:t>
                      </a:r>
                      <a:r>
                        <a:rPr lang="en-US" altLang="ko-KR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참여율</a:t>
                      </a:r>
                      <a:r>
                        <a:rPr lang="en-US" altLang="ko-KR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수행업무</a:t>
                      </a:r>
                      <a:r>
                        <a:rPr lang="en-US" altLang="ko-KR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0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인건유형 등 기재  </a:t>
                      </a:r>
                      <a:endParaRPr lang="ko-KR" altLang="en-US" sz="1000" b="1" u="sng" kern="0" spc="-1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</a:t>
                      </a:r>
                      <a:r>
                        <a:rPr lang="en-US" altLang="ko-KR" sz="1200" kern="0" spc="0" baseline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타과제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관련 구분은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수행중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수행예정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지원중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해당없음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en-US" altLang="ko-KR" sz="1200" kern="0" spc="0" dirty="0">
                        <a:solidFill>
                          <a:srgbClr val="000000"/>
                        </a:solidFill>
                        <a:effectLst/>
                        <a:ea typeface="맑은 고딕"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+mn-ea"/>
                        </a:rPr>
                        <a:t>개인별 세부 이력 사항은 지원 선정 확정 후</a:t>
                      </a:r>
                      <a:r>
                        <a:rPr lang="ko-KR" altLang="en-US" sz="1200" kern="0" spc="0" baseline="0" dirty="0">
                          <a:solidFill>
                            <a:srgbClr val="000000"/>
                          </a:solidFill>
                          <a:effectLst/>
                          <a:ea typeface="+mn-ea"/>
                        </a:rPr>
                        <a:t> 요청 할 수 있음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6001" marR="16001" marT="16001" marB="16001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1795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262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718507"/>
              </p:ext>
            </p:extLst>
          </p:nvPr>
        </p:nvGraphicFramePr>
        <p:xfrm>
          <a:off x="107504" y="483518"/>
          <a:ext cx="8928992" cy="1944216"/>
        </p:xfrm>
        <a:graphic>
          <a:graphicData uri="http://schemas.openxmlformats.org/drawingml/2006/table">
            <a:tbl>
              <a:tblPr/>
              <a:tblGrid>
                <a:gridCol w="350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66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7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97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97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886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7670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순서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성명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생년월일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직위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업무경력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본 과제 참여기간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본 과제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참여율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수행업무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인건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유형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타 과제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참여율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구분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타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과제명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/>
                        </a:rPr>
                        <a:t>과제기간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8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홍길동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(1800. 00. 00)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팀장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05.01~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(15</a:t>
                      </a: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년</a:t>
                      </a: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월</a:t>
                      </a: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23.06~23.10(6</a:t>
                      </a: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월</a:t>
                      </a: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수행책임자 </a:t>
                      </a: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(PM)</a:t>
                      </a:r>
                      <a:endParaRPr 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내부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i="1" kern="0" spc="-5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수행중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i="1" kern="0" spc="-50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Kocca</a:t>
                      </a: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콘텐츠제작지원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2022.11~2023.10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23.06~23.09(3</a:t>
                      </a: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월</a:t>
                      </a:r>
                      <a:r>
                        <a:rPr lang="en-US" altLang="ko-KR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외부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50%</a:t>
                      </a: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i="1" kern="0" spc="-5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수행예정</a:t>
                      </a: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i="1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i="1" kern="0" spc="-5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맑은 고딕"/>
                        </a:rPr>
                        <a:t>지원중</a:t>
                      </a:r>
                      <a:endParaRPr lang="ko-KR" altLang="en-US" sz="900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-5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15972" marR="15972" marT="15972" marB="159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200" y="1423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ko-K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386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29B28497-3671-4EF7-ABBD-530EBF6F265B}"/>
              </a:ext>
            </a:extLst>
          </p:cNvPr>
          <p:cNvSpPr/>
          <p:nvPr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6B15E659-3DB0-4B7C-AA7D-AE05DF309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60795"/>
              </p:ext>
            </p:extLst>
          </p:nvPr>
        </p:nvGraphicFramePr>
        <p:xfrm>
          <a:off x="5364088" y="75451"/>
          <a:ext cx="367240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65073770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1411886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321099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세부지표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중점 평가항목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배점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71934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/>
                        <a:t>①적합성</a:t>
                      </a:r>
                      <a:endParaRPr lang="ko-KR" altLang="en-US" sz="800" dirty="0"/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dirty="0"/>
                        <a:t>· </a:t>
                      </a:r>
                      <a:r>
                        <a:rPr lang="ko-KR" altLang="en-US" sz="800"/>
                        <a:t>협업프로젝트 기획의도에 부합하는가</a:t>
                      </a:r>
                      <a:r>
                        <a:rPr lang="en-US" altLang="ko-KR" sz="800"/>
                        <a:t>?</a:t>
                      </a:r>
                      <a:endParaRPr lang="en-US" altLang="ko-KR" sz="800" dirty="0"/>
                    </a:p>
                    <a:p>
                      <a:pPr marL="0" marR="0" lvl="0" indent="0" algn="l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/>
                        <a:t>· </a:t>
                      </a:r>
                      <a:r>
                        <a:rPr lang="ko-KR" altLang="en-US" sz="800" dirty="0"/>
                        <a:t>파트너사 니즈에 부합하고</a:t>
                      </a:r>
                      <a:r>
                        <a:rPr lang="en-US" altLang="ko-KR" sz="800" dirty="0"/>
                        <a:t>, </a:t>
                      </a:r>
                      <a:r>
                        <a:rPr lang="ko-KR" altLang="en-US" sz="800" dirty="0"/>
                        <a:t>혁신적인 콘텐츠인가</a:t>
                      </a:r>
                      <a:r>
                        <a:rPr lang="en-US" altLang="ko-KR" sz="800" dirty="0"/>
                        <a:t>?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dirty="0">
                          <a:solidFill>
                            <a:srgbClr val="0000FF"/>
                          </a:solidFill>
                        </a:rPr>
                        <a:t>30</a:t>
                      </a:r>
                      <a:r>
                        <a:rPr lang="ko-KR" altLang="en-US" sz="800" dirty="0">
                          <a:solidFill>
                            <a:srgbClr val="0000FF"/>
                          </a:solidFill>
                        </a:rPr>
                        <a:t>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47329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0D0D8B9-0EE9-4B5D-BD29-74BA4592F023}"/>
              </a:ext>
            </a:extLst>
          </p:cNvPr>
          <p:cNvSpPr txBox="1"/>
          <p:nvPr/>
        </p:nvSpPr>
        <p:spPr>
          <a:xfrm>
            <a:off x="107504" y="149716"/>
            <a:ext cx="2542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/>
              <a:t>상생 </a:t>
            </a:r>
            <a:r>
              <a:rPr lang="ko-KR" altLang="en-US" sz="800" dirty="0" err="1"/>
              <a:t>오픈이노베이션</a:t>
            </a:r>
            <a:endParaRPr lang="en-US" altLang="ko-KR" sz="800" dirty="0"/>
          </a:p>
          <a:p>
            <a:r>
              <a:rPr lang="ko-KR" altLang="en-US" sz="1200" b="1" dirty="0"/>
              <a:t>협업프로젝트 </a:t>
            </a:r>
            <a:r>
              <a:rPr lang="ko-KR" altLang="en-US" sz="1200" b="1" dirty="0">
                <a:solidFill>
                  <a:srgbClr val="0000FF"/>
                </a:solidFill>
              </a:rPr>
              <a:t>세부지표</a:t>
            </a:r>
            <a:r>
              <a:rPr lang="en-US" altLang="ko-KR" sz="1200" b="1" dirty="0">
                <a:solidFill>
                  <a:srgbClr val="0000FF"/>
                </a:solidFill>
              </a:rPr>
              <a:t>① : </a:t>
            </a:r>
            <a:r>
              <a:rPr lang="ko-KR" altLang="en-US" sz="1200" b="1" dirty="0">
                <a:solidFill>
                  <a:srgbClr val="0000FF"/>
                </a:solidFill>
              </a:rPr>
              <a:t>적합성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55AEDC5A-7084-463A-9698-9A0B43DCE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470681"/>
              </p:ext>
            </p:extLst>
          </p:nvPr>
        </p:nvGraphicFramePr>
        <p:xfrm>
          <a:off x="107504" y="773807"/>
          <a:ext cx="8928992" cy="1782697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5895">
                <a:tc>
                  <a:txBody>
                    <a:bodyPr/>
                    <a:lstStyle/>
                    <a:p>
                      <a:pPr marL="0" marR="0" indent="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작성요령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12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en-US" altLang="ko-KR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※</a:t>
                      </a:r>
                      <a:r>
                        <a:rPr lang="ko-KR" altLang="en-US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작성요령은</a:t>
                      </a:r>
                      <a:r>
                        <a:rPr lang="ko-KR" altLang="en-US" sz="800" i="1" kern="0" spc="0" baseline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ko-KR" altLang="en-US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삭제하고 작성 </a:t>
                      </a:r>
                      <a:endParaRPr lang="ko-KR" altLang="en-US" sz="1200" i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총 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개 세부지표①②③④에 따라 중점 평가항목을 참고하여 지원신청서 작성</a:t>
                      </a:r>
                      <a:endParaRPr lang="en-US" altLang="ko-KR" sz="11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b="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표지 제외 전체 </a:t>
                      </a:r>
                      <a:r>
                        <a:rPr lang="ko-KR" altLang="en-US" sz="1100" b="1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제작계획은</a:t>
                      </a:r>
                      <a:r>
                        <a:rPr lang="ko-KR" altLang="en-US" sz="1100" b="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총 </a:t>
                      </a:r>
                      <a:r>
                        <a:rPr lang="en-US" altLang="ko-KR" sz="1100" b="1" u="sng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20 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슬라이드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 이내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세부지표 별 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자유롭게 작성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이미지 및 도식 삽입 가능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동영상 삽입불가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동영상링크 등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URL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기재 가능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세부지표① 적합성 내에 필수 작성 내용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그 외 항목은 자유 작성 가능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  -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기업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조직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대표 콘텐츠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서비스 간단 소개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기술 활용 부분과 기대효과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  -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협업프로젝트 정량적 정성적 목표 작성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  -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협업프로젝트 개요 </a:t>
                      </a:r>
                      <a:endParaRPr lang="en-US" altLang="ko-KR" sz="11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6001" marR="16001" marT="16001" marB="16001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798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29B28497-3671-4EF7-ABBD-530EBF6F265B}"/>
              </a:ext>
            </a:extLst>
          </p:cNvPr>
          <p:cNvSpPr/>
          <p:nvPr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D0D8B9-0EE9-4B5D-BD29-74BA4592F023}"/>
              </a:ext>
            </a:extLst>
          </p:cNvPr>
          <p:cNvSpPr txBox="1"/>
          <p:nvPr/>
        </p:nvSpPr>
        <p:spPr>
          <a:xfrm>
            <a:off x="107504" y="149716"/>
            <a:ext cx="2542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/>
              <a:t>상생 </a:t>
            </a:r>
            <a:r>
              <a:rPr lang="ko-KR" altLang="en-US" sz="800" dirty="0" err="1"/>
              <a:t>오픈이노베이션</a:t>
            </a:r>
            <a:endParaRPr lang="en-US" altLang="ko-KR" sz="800" dirty="0"/>
          </a:p>
          <a:p>
            <a:r>
              <a:rPr lang="ko-KR" altLang="en-US" sz="1200" b="1" dirty="0"/>
              <a:t>협업프로젝트 </a:t>
            </a:r>
            <a:r>
              <a:rPr lang="ko-KR" altLang="en-US" sz="1200" b="1" dirty="0">
                <a:solidFill>
                  <a:srgbClr val="0000FF"/>
                </a:solidFill>
              </a:rPr>
              <a:t>세부지표</a:t>
            </a:r>
            <a:r>
              <a:rPr lang="en-US" altLang="ko-KR" sz="1200" b="1" dirty="0">
                <a:solidFill>
                  <a:srgbClr val="0000FF"/>
                </a:solidFill>
              </a:rPr>
              <a:t>② : </a:t>
            </a:r>
            <a:r>
              <a:rPr lang="ko-KR" altLang="en-US" sz="1200" b="1" dirty="0">
                <a:solidFill>
                  <a:srgbClr val="0000FF"/>
                </a:solidFill>
              </a:rPr>
              <a:t>사업성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43FDF2EB-AE54-4311-A800-1A4CE7AF7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70277"/>
              </p:ext>
            </p:extLst>
          </p:nvPr>
        </p:nvGraphicFramePr>
        <p:xfrm>
          <a:off x="107504" y="752481"/>
          <a:ext cx="8928992" cy="1531237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0774">
                <a:tc>
                  <a:txBody>
                    <a:bodyPr/>
                    <a:lstStyle/>
                    <a:p>
                      <a:pPr marL="0" marR="0" indent="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작성요령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12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en-US" altLang="ko-KR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※</a:t>
                      </a:r>
                      <a:r>
                        <a:rPr lang="ko-KR" altLang="en-US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작성요령은</a:t>
                      </a:r>
                      <a:r>
                        <a:rPr lang="ko-KR" altLang="en-US" sz="800" i="1" kern="0" spc="0" baseline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ko-KR" altLang="en-US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삭제하고 작성 </a:t>
                      </a:r>
                      <a:endParaRPr lang="ko-KR" altLang="en-US" sz="1200" i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총 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개 세부지표①②③④에 따라 중점 평가항목을 참고하여 지원신청서 작성</a:t>
                      </a:r>
                      <a:endParaRPr lang="en-US" altLang="ko-KR" sz="11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b="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표지 제외 전체 제작계획은 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총 </a:t>
                      </a:r>
                      <a:r>
                        <a:rPr lang="en-US" altLang="ko-KR" sz="1100" b="1" u="sng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20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페이지 이내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세부지표 별 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자유롭게 작성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이미지 및 도식 삽입 가능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동영상 삽입불가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동영상링크 등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URL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기재 가능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세부지표② 사업성 지표 내에 필수 작성 내용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그 외 항목은 자유 작성 가능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-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콘텐츠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서비스 세부 소개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시장성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사업화 </a:t>
                      </a:r>
                      <a:r>
                        <a:rPr lang="ko-KR" altLang="en-US" sz="1100" kern="0" spc="0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가능성등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중점 평가항목에 대한 </a:t>
                      </a:r>
                      <a:r>
                        <a:rPr lang="ko-KR" altLang="en-US" sz="1100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내용 </a:t>
                      </a:r>
                      <a:endParaRPr lang="en-US" altLang="ko-KR" sz="1100" kern="0" spc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 - </a:t>
                      </a:r>
                      <a:r>
                        <a:rPr lang="ko-KR" altLang="en-US" sz="1100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해당 프로젝트와 관련된 기업의 주력 서비스</a:t>
                      </a:r>
                      <a:r>
                        <a:rPr lang="en-US" altLang="ko-KR" sz="1100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100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역량 등   </a:t>
                      </a:r>
                      <a:endParaRPr lang="en-US" altLang="ko-KR" sz="11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01" marR="16001" marT="16001" marB="16001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8E1C5904-C716-4F64-9DBF-0C12A3163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297298"/>
              </p:ext>
            </p:extLst>
          </p:nvPr>
        </p:nvGraphicFramePr>
        <p:xfrm>
          <a:off x="5364088" y="75451"/>
          <a:ext cx="367240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65073770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1411886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321099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세부지표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중점 평가항목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배점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71934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dirty="0"/>
                        <a:t>②사업성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콘텐츠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시장성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출시 전략 및 계획                 </a:t>
                      </a:r>
                      <a:endParaRPr lang="en-US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기업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아이템</a:t>
                      </a:r>
                      <a:r>
                        <a:rPr lang="en-US" altLang="ko-KR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출시</a:t>
                      </a:r>
                      <a:r>
                        <a:rPr lang="en-US" altLang="ko-KR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사업화</a:t>
                      </a:r>
                      <a:r>
                        <a:rPr lang="en-US" altLang="ko-KR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지속성장 가능성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dirty="0">
                          <a:solidFill>
                            <a:srgbClr val="0000FF"/>
                          </a:solidFill>
                        </a:rPr>
                        <a:t>30</a:t>
                      </a:r>
                      <a:r>
                        <a:rPr lang="ko-KR" altLang="en-US" sz="800" dirty="0">
                          <a:solidFill>
                            <a:srgbClr val="0000FF"/>
                          </a:solidFill>
                        </a:rPr>
                        <a:t>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47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034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29B28497-3671-4EF7-ABBD-530EBF6F265B}"/>
              </a:ext>
            </a:extLst>
          </p:cNvPr>
          <p:cNvSpPr/>
          <p:nvPr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D0D8B9-0EE9-4B5D-BD29-74BA4592F023}"/>
              </a:ext>
            </a:extLst>
          </p:cNvPr>
          <p:cNvSpPr txBox="1"/>
          <p:nvPr/>
        </p:nvSpPr>
        <p:spPr>
          <a:xfrm>
            <a:off x="107504" y="149716"/>
            <a:ext cx="2696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/>
              <a:t>상생 </a:t>
            </a:r>
            <a:r>
              <a:rPr lang="ko-KR" altLang="en-US" sz="800" dirty="0" err="1"/>
              <a:t>오픈이노베이션</a:t>
            </a:r>
            <a:endParaRPr lang="en-US" altLang="ko-KR" sz="800" dirty="0"/>
          </a:p>
          <a:p>
            <a:r>
              <a:rPr lang="ko-KR" altLang="en-US" sz="1200" b="1" dirty="0"/>
              <a:t>협업프로젝트 </a:t>
            </a:r>
            <a:r>
              <a:rPr lang="ko-KR" altLang="en-US" sz="1200" b="1" dirty="0">
                <a:solidFill>
                  <a:srgbClr val="0000FF"/>
                </a:solidFill>
              </a:rPr>
              <a:t>세부지표</a:t>
            </a:r>
            <a:r>
              <a:rPr lang="en-US" altLang="ko-KR" sz="1200" b="1" dirty="0">
                <a:solidFill>
                  <a:srgbClr val="0000FF"/>
                </a:solidFill>
              </a:rPr>
              <a:t>③ : </a:t>
            </a:r>
            <a:r>
              <a:rPr lang="ko-KR" altLang="en-US" sz="1200" b="1" dirty="0">
                <a:solidFill>
                  <a:srgbClr val="0000FF"/>
                </a:solidFill>
              </a:rPr>
              <a:t>수행능력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04E25FCC-04CD-40DD-9961-8F1DD84A8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230030"/>
              </p:ext>
            </p:extLst>
          </p:nvPr>
        </p:nvGraphicFramePr>
        <p:xfrm>
          <a:off x="107504" y="773807"/>
          <a:ext cx="8928992" cy="1279777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72561">
                <a:tc>
                  <a:txBody>
                    <a:bodyPr/>
                    <a:lstStyle/>
                    <a:p>
                      <a:pPr marL="0" marR="0" indent="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작성요령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12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en-US" altLang="ko-KR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※</a:t>
                      </a:r>
                      <a:r>
                        <a:rPr lang="ko-KR" altLang="en-US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작성요령은</a:t>
                      </a:r>
                      <a:r>
                        <a:rPr lang="ko-KR" altLang="en-US" sz="800" i="1" kern="0" spc="0" baseline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ko-KR" altLang="en-US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삭제하고 작성 </a:t>
                      </a:r>
                      <a:endParaRPr lang="ko-KR" altLang="en-US" sz="1200" i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총 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개 세부지표①②③④에 따라 중점 평가항목을 참고하여 지원신청서 작성</a:t>
                      </a:r>
                      <a:endParaRPr lang="en-US" altLang="ko-KR" sz="11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b="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표지 제외 전체 제작계획은 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총 </a:t>
                      </a:r>
                      <a:r>
                        <a:rPr lang="en-US" altLang="ko-KR" sz="1100" b="1" u="sng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20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페이지 이내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세부지표 별 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자유롭게 작성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이미지 및 도식 삽입 가능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동영상 삽입불가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동영상링크 등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URL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기재 가능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세부지표③ 수행능력 지표 내에 필수 작성 내용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그 외 항목은 자유 작성 가능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  -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프로젝트 수행인력 역할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전문성 관련 정보 기재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유사사업 실적</a:t>
                      </a:r>
                      <a:endParaRPr lang="en-US" altLang="ko-KR" sz="11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6001" marR="16001" marT="16001" marB="16001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A4ED175-FCCE-4F29-BEEC-1328FFE846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87677"/>
              </p:ext>
            </p:extLst>
          </p:nvPr>
        </p:nvGraphicFramePr>
        <p:xfrm>
          <a:off x="5364088" y="75451"/>
          <a:ext cx="367240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65073770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1411886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321099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세부지표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중점 평가항목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배점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719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dirty="0"/>
                        <a:t>③수행능력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인력 구성 적정성</a:t>
                      </a:r>
                    </a:p>
                    <a:p>
                      <a:pPr marL="0" marR="0" lvl="0" indent="0" algn="l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사업역량의 우수성</a:t>
                      </a:r>
                      <a:r>
                        <a:rPr lang="en-US" altLang="ko-KR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유사사업 실적</a:t>
                      </a:r>
                      <a:endParaRPr lang="en-US" altLang="ko-KR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dirty="0">
                          <a:solidFill>
                            <a:srgbClr val="0000FF"/>
                          </a:solidFill>
                        </a:rPr>
                        <a:t>3</a:t>
                      </a:r>
                      <a:r>
                        <a:rPr lang="en-US" altLang="ko-KR" sz="800">
                          <a:solidFill>
                            <a:srgbClr val="0000FF"/>
                          </a:solidFill>
                        </a:rPr>
                        <a:t>0</a:t>
                      </a:r>
                      <a:r>
                        <a:rPr lang="ko-KR" altLang="en-US" sz="800" dirty="0">
                          <a:solidFill>
                            <a:srgbClr val="0000FF"/>
                          </a:solidFill>
                        </a:rPr>
                        <a:t>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47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97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29B28497-3671-4EF7-ABBD-530EBF6F265B}"/>
              </a:ext>
            </a:extLst>
          </p:cNvPr>
          <p:cNvSpPr/>
          <p:nvPr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D0D8B9-0EE9-4B5D-BD29-74BA4592F023}"/>
              </a:ext>
            </a:extLst>
          </p:cNvPr>
          <p:cNvSpPr txBox="1"/>
          <p:nvPr/>
        </p:nvSpPr>
        <p:spPr>
          <a:xfrm>
            <a:off x="107504" y="149716"/>
            <a:ext cx="2542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/>
              <a:t>상생 </a:t>
            </a:r>
            <a:r>
              <a:rPr lang="ko-KR" altLang="en-US" sz="800" dirty="0" err="1"/>
              <a:t>오픈이노베이션</a:t>
            </a:r>
            <a:endParaRPr lang="en-US" altLang="ko-KR" sz="800" dirty="0"/>
          </a:p>
          <a:p>
            <a:r>
              <a:rPr lang="ko-KR" altLang="en-US" sz="1200" b="1" dirty="0"/>
              <a:t>협업프로젝트 </a:t>
            </a:r>
            <a:r>
              <a:rPr lang="ko-KR" altLang="en-US" sz="1200" b="1" dirty="0">
                <a:solidFill>
                  <a:srgbClr val="0000FF"/>
                </a:solidFill>
              </a:rPr>
              <a:t>세부지표</a:t>
            </a:r>
            <a:r>
              <a:rPr lang="en-US" altLang="ko-KR" sz="1200" b="1" dirty="0">
                <a:solidFill>
                  <a:srgbClr val="0000FF"/>
                </a:solidFill>
              </a:rPr>
              <a:t>④ : </a:t>
            </a:r>
            <a:r>
              <a:rPr lang="ko-KR" altLang="en-US" sz="1200" b="1" dirty="0">
                <a:solidFill>
                  <a:srgbClr val="0000FF"/>
                </a:solidFill>
              </a:rPr>
              <a:t>실행력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04E25FCC-04CD-40DD-9961-8F1DD84A8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768733"/>
              </p:ext>
            </p:extLst>
          </p:nvPr>
        </p:nvGraphicFramePr>
        <p:xfrm>
          <a:off x="107504" y="773807"/>
          <a:ext cx="8928992" cy="1279777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72561">
                <a:tc>
                  <a:txBody>
                    <a:bodyPr/>
                    <a:lstStyle/>
                    <a:p>
                      <a:pPr marL="0" marR="0" indent="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작성요령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12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en-US" altLang="ko-KR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※</a:t>
                      </a:r>
                      <a:r>
                        <a:rPr lang="ko-KR" altLang="en-US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작성요령은</a:t>
                      </a:r>
                      <a:r>
                        <a:rPr lang="ko-KR" altLang="en-US" sz="800" i="1" kern="0" spc="0" baseline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ko-KR" altLang="en-US" sz="800" i="1" kern="0" spc="0" dirty="0">
                          <a:solidFill>
                            <a:srgbClr val="0000FF"/>
                          </a:solidFill>
                          <a:effectLst/>
                          <a:ea typeface="+mn-ea"/>
                        </a:rPr>
                        <a:t>삭제하고 작성 </a:t>
                      </a:r>
                      <a:endParaRPr lang="ko-KR" altLang="en-US" sz="1200" i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총 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개 세부지표①②③④에 따라 중점 평가항목을 참고하여 지원신청서 작성</a:t>
                      </a:r>
                      <a:endParaRPr lang="en-US" altLang="ko-KR" sz="11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64160" marR="0" indent="-26416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b="0" kern="0" spc="0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표지 제외 전체 제작계획은 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총 </a:t>
                      </a:r>
                      <a:r>
                        <a:rPr lang="en-US" altLang="ko-KR" sz="1100" b="1" u="sng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20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페이지 이내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세부지표 별 </a:t>
                      </a:r>
                      <a:r>
                        <a:rPr lang="ko-KR" altLang="en-US" sz="1100" b="1" u="sng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자유롭게 작성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이미지 및 도식 삽입 가능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동영상 삽입불가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동영상링크 등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URL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기재 가능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세부지표④ 실행력 지표 내에 필수 작성 내용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그 외 항목은 자유 작성 가능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264160" marR="0" lvl="0" indent="-264160" algn="just" defTabSz="914262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-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월별 공정 및 추진일정</a:t>
                      </a:r>
                      <a:r>
                        <a:rPr lang="en-US" altLang="ko-KR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100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사업비 예산계획은 양식 내 표 활용</a:t>
                      </a:r>
                      <a:endParaRPr lang="en-US" altLang="ko-KR" sz="11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6001" marR="16001" marT="16001" marB="16001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BD960E4E-545F-4A18-ABE0-57AFBF539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851771"/>
              </p:ext>
            </p:extLst>
          </p:nvPr>
        </p:nvGraphicFramePr>
        <p:xfrm>
          <a:off x="5364088" y="75451"/>
          <a:ext cx="367240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65073770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1411886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321099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세부지표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중점 평가항목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배점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71934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dirty="0"/>
                        <a:t>④실행력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월별 공정 추진일정</a:t>
                      </a:r>
                      <a:endParaRPr lang="en-US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사업비 예산계획</a:t>
                      </a:r>
                      <a:endParaRPr lang="en-US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dirty="0">
                          <a:solidFill>
                            <a:srgbClr val="0000FF"/>
                          </a:solidFill>
                        </a:rPr>
                        <a:t>10</a:t>
                      </a:r>
                      <a:r>
                        <a:rPr lang="ko-KR" altLang="en-US" sz="800" dirty="0">
                          <a:solidFill>
                            <a:srgbClr val="0000FF"/>
                          </a:solidFill>
                        </a:rPr>
                        <a:t>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47329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B587619E-3982-49CD-911C-C363FC246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508810"/>
              </p:ext>
            </p:extLst>
          </p:nvPr>
        </p:nvGraphicFramePr>
        <p:xfrm>
          <a:off x="107504" y="2283718"/>
          <a:ext cx="8928992" cy="1244600"/>
        </p:xfrm>
        <a:graphic>
          <a:graphicData uri="http://schemas.openxmlformats.org/drawingml/2006/table">
            <a:tbl>
              <a:tblPr/>
              <a:tblGrid>
                <a:gridCol w="3072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9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8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9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89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9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9686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수행내용</a:t>
                      </a: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2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추진일정</a:t>
                      </a:r>
                      <a:r>
                        <a:rPr lang="en-US" altLang="ko-KR" sz="1100" b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(6</a:t>
                      </a:r>
                      <a:r>
                        <a:rPr lang="ko-KR" altLang="en-US" sz="1100" b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개월</a:t>
                      </a:r>
                      <a:r>
                        <a:rPr lang="ko-KR" altLang="en-US" sz="1100" b="1" kern="0" spc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b="1" kern="0" spc="0" baseline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기준 </a:t>
                      </a:r>
                      <a:r>
                        <a:rPr lang="ko-KR" altLang="en-US" sz="1100" b="1" kern="0" spc="0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작성</a:t>
                      </a:r>
                      <a:r>
                        <a:rPr lang="en-US" altLang="ko-KR" sz="1100" b="1" kern="0" spc="0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ko-KR" altLang="en-US" sz="1100" b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3BCD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00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월</a:t>
                      </a: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돋움"/>
                        </a:rPr>
                        <a:t>월</a:t>
                      </a:r>
                      <a:endParaRPr lang="ko-KR" altLang="en-US" sz="1000" b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돋움"/>
                        </a:rPr>
                        <a:t>월</a:t>
                      </a:r>
                      <a:endParaRPr lang="ko-KR" altLang="en-US" sz="1000" b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돋움"/>
                        </a:rPr>
                        <a:t>월</a:t>
                      </a:r>
                      <a:endParaRPr lang="ko-KR" altLang="en-US" sz="1000" b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돋움"/>
                        </a:rPr>
                        <a:t>월</a:t>
                      </a:r>
                      <a:endParaRPr lang="ko-KR" altLang="en-US" sz="1000" b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돋움"/>
                        </a:rPr>
                        <a:t>월</a:t>
                      </a:r>
                      <a:endParaRPr lang="ko-KR" altLang="en-US" sz="1000" b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89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150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ko-KR" altLang="en-US" sz="1000" kern="0" spc="-150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기획</a:t>
                      </a:r>
                      <a:endParaRPr lang="ko-KR" altLang="en-US" sz="1000" kern="0" spc="-1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800" i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898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-1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800" i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898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-15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800" i="1" kern="0" spc="0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59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29B28497-3671-4EF7-ABBD-530EBF6F265B}"/>
              </a:ext>
            </a:extLst>
          </p:cNvPr>
          <p:cNvSpPr/>
          <p:nvPr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D0D8B9-0EE9-4B5D-BD29-74BA4592F023}"/>
              </a:ext>
            </a:extLst>
          </p:cNvPr>
          <p:cNvSpPr txBox="1"/>
          <p:nvPr/>
        </p:nvSpPr>
        <p:spPr>
          <a:xfrm>
            <a:off x="107504" y="149716"/>
            <a:ext cx="2542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/>
              <a:t>상생 </a:t>
            </a:r>
            <a:r>
              <a:rPr lang="ko-KR" altLang="en-US" sz="800" dirty="0" err="1"/>
              <a:t>오픈이노베이션</a:t>
            </a:r>
            <a:endParaRPr lang="en-US" altLang="ko-KR" sz="800" dirty="0"/>
          </a:p>
          <a:p>
            <a:r>
              <a:rPr lang="ko-KR" altLang="en-US" sz="1200" b="1" dirty="0"/>
              <a:t>협업프로젝트 </a:t>
            </a:r>
            <a:r>
              <a:rPr lang="ko-KR" altLang="en-US" sz="1200" b="1" dirty="0">
                <a:solidFill>
                  <a:srgbClr val="0000FF"/>
                </a:solidFill>
              </a:rPr>
              <a:t>세부지표</a:t>
            </a:r>
            <a:r>
              <a:rPr lang="en-US" altLang="ko-KR" sz="1200" b="1" dirty="0">
                <a:solidFill>
                  <a:srgbClr val="0000FF"/>
                </a:solidFill>
              </a:rPr>
              <a:t>④ : </a:t>
            </a:r>
            <a:r>
              <a:rPr lang="ko-KR" altLang="en-US" sz="1200" b="1" dirty="0">
                <a:solidFill>
                  <a:srgbClr val="0000FF"/>
                </a:solidFill>
              </a:rPr>
              <a:t>실행력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52AA16B7-EA05-4867-8D2E-E360B044B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85631"/>
              </p:ext>
            </p:extLst>
          </p:nvPr>
        </p:nvGraphicFramePr>
        <p:xfrm>
          <a:off x="158726" y="966634"/>
          <a:ext cx="8877770" cy="4106207"/>
        </p:xfrm>
        <a:graphic>
          <a:graphicData uri="http://schemas.openxmlformats.org/drawingml/2006/table">
            <a:tbl>
              <a:tblPr/>
              <a:tblGrid>
                <a:gridCol w="1328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1822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비목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세목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산출근거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(</a:t>
                      </a:r>
                      <a:r>
                        <a:rPr lang="ko-KR" altLang="en-US" sz="800" b="1" kern="0" spc="0" baseline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최대 </a:t>
                      </a:r>
                      <a:r>
                        <a:rPr lang="en-US" altLang="ko-KR" sz="800" b="1" kern="0" spc="0" baseline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6</a:t>
                      </a:r>
                      <a:r>
                        <a:rPr lang="ko-KR" altLang="en-US" sz="800" b="1" kern="0" spc="0" baseline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개월 기준</a:t>
                      </a:r>
                      <a:r>
                        <a:rPr lang="en-US" altLang="ko-KR" sz="800" b="1" kern="0" spc="0" baseline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)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금액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(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단위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: 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원</a:t>
                      </a: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)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8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5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지원금</a:t>
                      </a:r>
                      <a:endParaRPr lang="ko-KR" altLang="en-US" sz="800" b="1" kern="0" spc="-5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50" err="1">
                          <a:solidFill>
                            <a:srgbClr val="000000"/>
                          </a:solidFill>
                          <a:effectLst/>
                        </a:rPr>
                        <a:t>자부담</a:t>
                      </a:r>
                      <a:r>
                        <a:rPr lang="en-US" altLang="ko-KR" sz="800" b="1" kern="0" spc="-50">
                          <a:solidFill>
                            <a:srgbClr val="000000"/>
                          </a:solidFill>
                          <a:effectLst/>
                        </a:rPr>
                        <a:t>(10</a:t>
                      </a:r>
                      <a:r>
                        <a:rPr lang="en-US" altLang="ko-KR" sz="800" b="1" kern="0" spc="-50" dirty="0">
                          <a:solidFill>
                            <a:srgbClr val="000000"/>
                          </a:solidFill>
                          <a:effectLst/>
                        </a:rPr>
                        <a:t>%)</a:t>
                      </a:r>
                      <a:endParaRPr lang="ko-KR" altLang="en-US" sz="800" b="1" kern="0" spc="-5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-5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합계</a:t>
                      </a:r>
                      <a:r>
                        <a:rPr lang="en-US" altLang="ko-KR" sz="800" b="1" kern="0" spc="-5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(</a:t>
                      </a:r>
                      <a:r>
                        <a:rPr lang="ko-KR" altLang="en-US" sz="800" b="1" kern="0" spc="-5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총 사업비</a:t>
                      </a:r>
                      <a:r>
                        <a:rPr lang="en-US" altLang="ko-KR" sz="800" b="1" kern="0" spc="-5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)</a:t>
                      </a:r>
                      <a:endParaRPr lang="ko-KR" altLang="en-US" sz="800" b="1" kern="0" spc="-5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1.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인건비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lvl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가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내부인건비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기존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신규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altLang="ko-KR" sz="800" b="0" kern="0" spc="-5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3500" indent="0" algn="just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직책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) :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○○원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×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○○월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×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% =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○○○원</a:t>
                      </a:r>
                      <a:endParaRPr lang="ko-KR" altLang="en-US" sz="800" kern="0" spc="0" dirty="0">
                        <a:solidFill>
                          <a:srgbClr val="0059FF"/>
                        </a:solidFill>
                        <a:effectLst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나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외부인건비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3500" indent="0" algn="just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역할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) :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○○원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×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○○월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×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% =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○○○원</a:t>
                      </a:r>
                      <a:endParaRPr lang="ko-KR" altLang="en-US" sz="800" kern="0" spc="0" dirty="0">
                        <a:solidFill>
                          <a:srgbClr val="0059FF"/>
                        </a:solidFill>
                        <a:effectLst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2.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직접비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 </a:t>
                      </a:r>
                      <a:endParaRPr lang="ko-KR" altLang="en-US" sz="800" kern="0" spc="0" dirty="0">
                        <a:solidFill>
                          <a:srgbClr val="0059FF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가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기자재비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신규채용시 </a:t>
                      </a: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인당 </a:t>
                      </a: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150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만원 한도 인정</a:t>
                      </a: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830181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나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임차료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장비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/SW)</a:t>
                      </a:r>
                      <a:endParaRPr lang="ko-KR" altLang="en-US" sz="8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  <a:ea typeface="맑은 고딕"/>
                        </a:rPr>
                        <a:t>(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  <a:ea typeface="맑은 고딕"/>
                        </a:rPr>
                        <a:t>장비사용료</a:t>
                      </a: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  <a:ea typeface="맑은 고딕"/>
                        </a:rPr>
                        <a:t>) :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○○원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○○월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=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○○○원</a:t>
                      </a:r>
                      <a:endParaRPr lang="ko-KR" altLang="en-US" sz="800" kern="0" spc="-1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다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재료비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본 프로젝트 개발을 위한 사운드</a:t>
                      </a: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800" kern="0" spc="-10" dirty="0" err="1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에셋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 구매</a:t>
                      </a: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021872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라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시제품제작비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  <a:ea typeface="맑은 고딕"/>
                        </a:rPr>
                        <a:t>(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  <a:ea typeface="맑은 고딕"/>
                        </a:rPr>
                        <a:t>해당내역</a:t>
                      </a: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  <a:ea typeface="맑은 고딕"/>
                        </a:rPr>
                        <a:t>) :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○○원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○○월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=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○○○원</a:t>
                      </a:r>
                      <a:endParaRPr lang="ko-KR" altLang="en-US" sz="800" kern="0" spc="-1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3.</a:t>
                      </a: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간접비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ko-KR" altLang="en-US" sz="800" kern="0" spc="0" dirty="0">
                        <a:solidFill>
                          <a:srgbClr val="0059FF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가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홍보비</a:t>
                      </a:r>
                      <a:endParaRPr lang="ko-KR" altLang="en-US" sz="8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6930" marR="0" indent="-83693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맑은 고딕"/>
                          <a:ea typeface="맑은 고딕"/>
                        </a:rPr>
                        <a:t>홍보마케팅비</a:t>
                      </a: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맑은 고딕"/>
                          <a:ea typeface="맑은 고딕"/>
                        </a:rPr>
                        <a:t>) :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○○원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○○월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=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○○○원</a:t>
                      </a:r>
                      <a:endParaRPr lang="ko-KR" altLang="en-US" sz="800" kern="0" spc="-10" dirty="0">
                        <a:solidFill>
                          <a:srgbClr val="0059FF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7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나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위탁사업비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6930" marR="0" indent="-83693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-10" dirty="0">
                        <a:solidFill>
                          <a:srgbClr val="0059FF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645935"/>
                  </a:ext>
                </a:extLst>
              </a:tr>
              <a:tr h="221170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다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출원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등록비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6930" marR="0" indent="-83693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-10" dirty="0">
                        <a:solidFill>
                          <a:srgbClr val="0059FF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378215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라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회계감사비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6930" marR="0" indent="-83693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회계법인의 사업비 위탁정산 수수료</a:t>
                      </a: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맑은 고딕"/>
                        </a:rPr>
                        <a:t>: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○○○원 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※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예상금액 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만원</a:t>
                      </a:r>
                      <a:endParaRPr lang="ko-KR" altLang="en-US" sz="800" kern="0" spc="-10" dirty="0">
                        <a:solidFill>
                          <a:srgbClr val="0059FF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822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마</a:t>
                      </a:r>
                      <a:r>
                        <a:rPr lang="en-US" altLang="ko-KR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ko-KR" altLang="en-US" sz="800" b="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전문가활용비</a:t>
                      </a:r>
                    </a:p>
                  </a:txBody>
                  <a:tcPr marL="8475" marR="8475" marT="8475" marB="8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6930" marR="0" lvl="0" indent="-836930" algn="just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전문가 자문료</a:t>
                      </a:r>
                      <a:r>
                        <a:rPr lang="en-US" altLang="ko-KR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) :</a:t>
                      </a:r>
                      <a:r>
                        <a:rPr lang="ko-KR" altLang="en-US" sz="800" kern="0" spc="-1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○○원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○○회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latin typeface="+mn-lt"/>
                        </a:rPr>
                        <a:t>=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○○○원 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시간당 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10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만원 이내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, 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일당 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6</a:t>
                      </a:r>
                      <a:r>
                        <a:rPr lang="ko-KR" altLang="en-US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시간 제한</a:t>
                      </a:r>
                      <a:r>
                        <a:rPr lang="en-US" altLang="ko-KR" sz="800" kern="0" spc="0" dirty="0">
                          <a:solidFill>
                            <a:srgbClr val="0059FF"/>
                          </a:solidFill>
                          <a:effectLst/>
                          <a:ea typeface="맑은 고딕"/>
                        </a:rPr>
                        <a:t>)</a:t>
                      </a:r>
                      <a:endParaRPr lang="ko-KR" altLang="en-US" sz="800" kern="0" spc="-10" dirty="0">
                        <a:solidFill>
                          <a:srgbClr val="0059FF"/>
                        </a:solidFill>
                        <a:effectLst/>
                        <a:latin typeface="+mn-lt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259586"/>
                  </a:ext>
                </a:extLst>
              </a:tr>
              <a:tr h="24161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합 계 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0,000,000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,000,000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55,000,000</a:t>
                      </a: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415" marR="8415" marT="8415" marB="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BFA144D-CCFF-41B7-9F43-65BC0D3DFF1B}"/>
              </a:ext>
            </a:extLst>
          </p:cNvPr>
          <p:cNvSpPr txBox="1"/>
          <p:nvPr/>
        </p:nvSpPr>
        <p:spPr>
          <a:xfrm>
            <a:off x="139254" y="699542"/>
            <a:ext cx="55128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sz="1050" b="1" dirty="0"/>
              <a:t>사업비 사용계획 </a:t>
            </a:r>
            <a:r>
              <a:rPr lang="en-US" altLang="ko-KR" sz="1050" b="1" dirty="0">
                <a:solidFill>
                  <a:srgbClr val="FF0000"/>
                </a:solidFill>
              </a:rPr>
              <a:t>※ (</a:t>
            </a:r>
            <a:r>
              <a:rPr lang="ko-KR" altLang="en-US" sz="1050" b="1" dirty="0">
                <a:solidFill>
                  <a:srgbClr val="FF0000"/>
                </a:solidFill>
              </a:rPr>
              <a:t>별첨</a:t>
            </a:r>
            <a:r>
              <a:rPr lang="en-US" altLang="ko-KR" sz="1050" b="1" dirty="0">
                <a:solidFill>
                  <a:srgbClr val="FF0000"/>
                </a:solidFill>
              </a:rPr>
              <a:t>) </a:t>
            </a:r>
            <a:r>
              <a:rPr lang="ko-KR" altLang="en-US" sz="1050" b="1" dirty="0">
                <a:solidFill>
                  <a:srgbClr val="FF0000"/>
                </a:solidFill>
              </a:rPr>
              <a:t>사업비 산정기준 준수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68087C50-BBE5-446D-A0D4-5FD409CBC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12925"/>
              </p:ext>
            </p:extLst>
          </p:nvPr>
        </p:nvGraphicFramePr>
        <p:xfrm>
          <a:off x="5364088" y="75451"/>
          <a:ext cx="367240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65073770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1411886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321099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세부지표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중점 평가항목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배점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71934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dirty="0"/>
                        <a:t>④실행력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월별 공정 추진일정</a:t>
                      </a:r>
                      <a:endParaRPr lang="en-US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262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사업비 예산계획</a:t>
                      </a:r>
                      <a:endParaRPr lang="en-US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dirty="0">
                          <a:solidFill>
                            <a:srgbClr val="0000FF"/>
                          </a:solidFill>
                        </a:rPr>
                        <a:t>10</a:t>
                      </a:r>
                      <a:r>
                        <a:rPr lang="ko-KR" altLang="en-US" sz="800" dirty="0">
                          <a:solidFill>
                            <a:srgbClr val="0000FF"/>
                          </a:solidFill>
                        </a:rPr>
                        <a:t>점</a:t>
                      </a: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47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664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4041</TotalTime>
  <Words>2026</Words>
  <Application>Microsoft Office PowerPoint</Application>
  <PresentationFormat>화면 슬라이드 쇼(16:9)</PresentationFormat>
  <Paragraphs>381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굴림</vt:lpstr>
      <vt:lpstr>돋움</vt:lpstr>
      <vt:lpstr>맑은 고딕</vt:lpstr>
      <vt:lpstr>휴먼고딕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User</dc:creator>
  <cp:lastModifiedBy>GCA</cp:lastModifiedBy>
  <cp:revision>421</cp:revision>
  <cp:lastPrinted>2023-02-28T04:51:40Z</cp:lastPrinted>
  <dcterms:created xsi:type="dcterms:W3CDTF">2020-01-31T13:24:47Z</dcterms:created>
  <dcterms:modified xsi:type="dcterms:W3CDTF">2024-04-04T06:19:06Z</dcterms:modified>
</cp:coreProperties>
</file>